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9" r:id="rId4"/>
    <p:sldId id="277" r:id="rId5"/>
    <p:sldId id="274" r:id="rId6"/>
    <p:sldId id="261" r:id="rId7"/>
    <p:sldId id="279" r:id="rId8"/>
    <p:sldId id="262" r:id="rId9"/>
    <p:sldId id="263" r:id="rId10"/>
    <p:sldId id="268" r:id="rId11"/>
    <p:sldId id="267" r:id="rId12"/>
    <p:sldId id="276" r:id="rId13"/>
    <p:sldId id="265" r:id="rId14"/>
    <p:sldId id="278" r:id="rId15"/>
    <p:sldId id="266" r:id="rId16"/>
    <p:sldId id="269" r:id="rId17"/>
    <p:sldId id="270" r:id="rId18"/>
    <p:sldId id="273" r:id="rId19"/>
    <p:sldId id="280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EFBF"/>
    <a:srgbClr val="FFFFF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4" autoAdjust="0"/>
    <p:restoredTop sz="94660"/>
  </p:normalViewPr>
  <p:slideViewPr>
    <p:cSldViewPr snapToGrid="0">
      <p:cViewPr varScale="1">
        <p:scale>
          <a:sx n="88" d="100"/>
          <a:sy n="88" d="100"/>
        </p:scale>
        <p:origin x="136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D4A2F4-7E8D-4A8B-92BD-FAD5D105D5BA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8501A50-0AA1-4EE2-A2B9-098BF2A2811C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2000" b="1" dirty="0">
              <a:solidFill>
                <a:schemeClr val="tx1">
                  <a:lumMod val="95000"/>
                  <a:lumOff val="5000"/>
                </a:schemeClr>
              </a:solidFill>
            </a:rPr>
            <a:t>Motivation</a:t>
          </a:r>
        </a:p>
      </dgm:t>
    </dgm:pt>
    <dgm:pt modelId="{A288DD95-53DF-496C-A382-CD3FF60A3022}" type="parTrans" cxnId="{1CE53C60-9DB2-41B9-8E01-84D13B61BE33}">
      <dgm:prSet/>
      <dgm:spPr/>
      <dgm:t>
        <a:bodyPr/>
        <a:lstStyle/>
        <a:p>
          <a:endParaRPr lang="en-US"/>
        </a:p>
      </dgm:t>
    </dgm:pt>
    <dgm:pt modelId="{CBF8285F-016C-4F08-BD46-9C27C613A7B4}" type="sibTrans" cxnId="{1CE53C60-9DB2-41B9-8E01-84D13B61BE33}">
      <dgm:prSet/>
      <dgm:spPr/>
      <dgm:t>
        <a:bodyPr/>
        <a:lstStyle/>
        <a:p>
          <a:endParaRPr lang="en-US"/>
        </a:p>
      </dgm:t>
    </dgm:pt>
    <dgm:pt modelId="{739F1DD6-846D-4BC7-AEC2-D1A8830799D3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2000" b="1" dirty="0">
              <a:solidFill>
                <a:schemeClr val="tx1">
                  <a:lumMod val="95000"/>
                  <a:lumOff val="5000"/>
                </a:schemeClr>
              </a:solidFill>
            </a:rPr>
            <a:t>Background</a:t>
          </a:r>
        </a:p>
      </dgm:t>
    </dgm:pt>
    <dgm:pt modelId="{D63EDD9C-8C56-4B1F-8379-3C4D87AA6162}" type="parTrans" cxnId="{0C711FFC-59E3-4CD7-AE0F-4FD31DA471D7}">
      <dgm:prSet/>
      <dgm:spPr/>
      <dgm:t>
        <a:bodyPr/>
        <a:lstStyle/>
        <a:p>
          <a:endParaRPr lang="en-US"/>
        </a:p>
      </dgm:t>
    </dgm:pt>
    <dgm:pt modelId="{49AAC5A3-0EC6-4763-A151-6355E2DE81A6}" type="sibTrans" cxnId="{0C711FFC-59E3-4CD7-AE0F-4FD31DA471D7}">
      <dgm:prSet/>
      <dgm:spPr/>
      <dgm:t>
        <a:bodyPr/>
        <a:lstStyle/>
        <a:p>
          <a:endParaRPr lang="en-US"/>
        </a:p>
      </dgm:t>
    </dgm:pt>
    <dgm:pt modelId="{65822730-12E7-43CF-8EF2-9B4F92F83D74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2000" b="1" dirty="0">
              <a:solidFill>
                <a:schemeClr val="tx1">
                  <a:lumMod val="95000"/>
                  <a:lumOff val="5000"/>
                </a:schemeClr>
              </a:solidFill>
            </a:rPr>
            <a:t>Experimental Result &amp; Application</a:t>
          </a:r>
        </a:p>
      </dgm:t>
    </dgm:pt>
    <dgm:pt modelId="{A81FFFED-752D-4EA2-BA81-91A8B983976B}" type="parTrans" cxnId="{6E68BED9-9BED-4CAA-9730-600DF2F3A97B}">
      <dgm:prSet/>
      <dgm:spPr/>
      <dgm:t>
        <a:bodyPr/>
        <a:lstStyle/>
        <a:p>
          <a:endParaRPr lang="en-US"/>
        </a:p>
      </dgm:t>
    </dgm:pt>
    <dgm:pt modelId="{CBF72E23-30CD-4909-94CF-7D0BD12A8EC2}" type="sibTrans" cxnId="{6E68BED9-9BED-4CAA-9730-600DF2F3A97B}">
      <dgm:prSet/>
      <dgm:spPr/>
      <dgm:t>
        <a:bodyPr/>
        <a:lstStyle/>
        <a:p>
          <a:endParaRPr lang="en-US"/>
        </a:p>
      </dgm:t>
    </dgm:pt>
    <dgm:pt modelId="{3C274409-2285-485A-8F02-24605AEF7D08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2000" b="1" dirty="0">
              <a:solidFill>
                <a:schemeClr val="tx1">
                  <a:lumMod val="95000"/>
                  <a:lumOff val="5000"/>
                </a:schemeClr>
              </a:solidFill>
            </a:rPr>
            <a:t>Conclusion</a:t>
          </a:r>
        </a:p>
      </dgm:t>
    </dgm:pt>
    <dgm:pt modelId="{A9841CF6-B8A4-4BC4-9843-DFEA539B2281}" type="parTrans" cxnId="{366AC027-2C3C-47C6-8892-77E388B37E16}">
      <dgm:prSet/>
      <dgm:spPr/>
      <dgm:t>
        <a:bodyPr/>
        <a:lstStyle/>
        <a:p>
          <a:endParaRPr lang="en-US"/>
        </a:p>
      </dgm:t>
    </dgm:pt>
    <dgm:pt modelId="{2ACEBBBA-C224-4121-BA99-C46E6CE36818}" type="sibTrans" cxnId="{366AC027-2C3C-47C6-8892-77E388B37E16}">
      <dgm:prSet/>
      <dgm:spPr/>
      <dgm:t>
        <a:bodyPr/>
        <a:lstStyle/>
        <a:p>
          <a:endParaRPr lang="en-US"/>
        </a:p>
      </dgm:t>
    </dgm:pt>
    <dgm:pt modelId="{D7273D9B-784B-449D-B780-EB10A7FCF1B2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2000" b="1" dirty="0">
              <a:solidFill>
                <a:schemeClr val="tx1">
                  <a:lumMod val="95000"/>
                  <a:lumOff val="5000"/>
                </a:schemeClr>
              </a:solidFill>
            </a:rPr>
            <a:t>Proposal Method</a:t>
          </a:r>
        </a:p>
      </dgm:t>
    </dgm:pt>
    <dgm:pt modelId="{EA65B1FD-14AE-4F1B-B664-CAE8BCAA3468}" type="parTrans" cxnId="{B6E03C12-380B-43B7-A0B0-EC0EE3D61F35}">
      <dgm:prSet/>
      <dgm:spPr/>
      <dgm:t>
        <a:bodyPr/>
        <a:lstStyle/>
        <a:p>
          <a:endParaRPr lang="en-US"/>
        </a:p>
      </dgm:t>
    </dgm:pt>
    <dgm:pt modelId="{9CE066FE-F79A-47D0-9717-78C06B7CA06F}" type="sibTrans" cxnId="{B6E03C12-380B-43B7-A0B0-EC0EE3D61F35}">
      <dgm:prSet/>
      <dgm:spPr/>
      <dgm:t>
        <a:bodyPr/>
        <a:lstStyle/>
        <a:p>
          <a:endParaRPr lang="en-US"/>
        </a:p>
      </dgm:t>
    </dgm:pt>
    <dgm:pt modelId="{0BAF0319-C8B5-473D-BDCA-D112FF0373C0}" type="pres">
      <dgm:prSet presAssocID="{74D4A2F4-7E8D-4A8B-92BD-FAD5D105D5B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5E692533-2332-4207-9ECF-FA1D9CDBE641}" type="pres">
      <dgm:prSet presAssocID="{74D4A2F4-7E8D-4A8B-92BD-FAD5D105D5BA}" presName="Name1" presStyleCnt="0"/>
      <dgm:spPr/>
    </dgm:pt>
    <dgm:pt modelId="{735AB210-76C6-4352-ACA2-49393FBFCFF0}" type="pres">
      <dgm:prSet presAssocID="{74D4A2F4-7E8D-4A8B-92BD-FAD5D105D5BA}" presName="cycle" presStyleCnt="0"/>
      <dgm:spPr/>
    </dgm:pt>
    <dgm:pt modelId="{0B283FC0-703D-4608-948E-DC8B982FDCC4}" type="pres">
      <dgm:prSet presAssocID="{74D4A2F4-7E8D-4A8B-92BD-FAD5D105D5BA}" presName="srcNode" presStyleLbl="node1" presStyleIdx="0" presStyleCnt="5"/>
      <dgm:spPr/>
    </dgm:pt>
    <dgm:pt modelId="{05C6CCAE-1F46-41A7-865E-B129B900BE29}" type="pres">
      <dgm:prSet presAssocID="{74D4A2F4-7E8D-4A8B-92BD-FAD5D105D5BA}" presName="conn" presStyleLbl="parChTrans1D2" presStyleIdx="0" presStyleCnt="1"/>
      <dgm:spPr/>
      <dgm:t>
        <a:bodyPr/>
        <a:lstStyle/>
        <a:p>
          <a:endParaRPr lang="en-US"/>
        </a:p>
      </dgm:t>
    </dgm:pt>
    <dgm:pt modelId="{D76C13F4-CA8A-4336-9EFA-99FBBF131F57}" type="pres">
      <dgm:prSet presAssocID="{74D4A2F4-7E8D-4A8B-92BD-FAD5D105D5BA}" presName="extraNode" presStyleLbl="node1" presStyleIdx="0" presStyleCnt="5"/>
      <dgm:spPr/>
    </dgm:pt>
    <dgm:pt modelId="{BFC7DA90-5B66-4979-BE7B-552684878243}" type="pres">
      <dgm:prSet presAssocID="{74D4A2F4-7E8D-4A8B-92BD-FAD5D105D5BA}" presName="dstNode" presStyleLbl="node1" presStyleIdx="0" presStyleCnt="5"/>
      <dgm:spPr/>
    </dgm:pt>
    <dgm:pt modelId="{F6959977-3BF9-4CA8-8CD6-CE21E9E6E86A}" type="pres">
      <dgm:prSet presAssocID="{88501A50-0AA1-4EE2-A2B9-098BF2A2811C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76D1F6-FD54-4EB0-8022-84D76F0D9A81}" type="pres">
      <dgm:prSet presAssocID="{88501A50-0AA1-4EE2-A2B9-098BF2A2811C}" presName="accent_1" presStyleCnt="0"/>
      <dgm:spPr/>
    </dgm:pt>
    <dgm:pt modelId="{66EEE32A-6449-4864-B4BA-35216EF9BC49}" type="pres">
      <dgm:prSet presAssocID="{88501A50-0AA1-4EE2-A2B9-098BF2A2811C}" presName="accentRepeatNode" presStyleLbl="solidFgAcc1" presStyleIdx="0" presStyleCnt="5"/>
      <dgm:spPr>
        <a:solidFill>
          <a:schemeClr val="accent1">
            <a:lumMod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gm:spPr>
    </dgm:pt>
    <dgm:pt modelId="{0B5D0869-A6A3-4FBF-B27A-0320A94FED4A}" type="pres">
      <dgm:prSet presAssocID="{739F1DD6-846D-4BC7-AEC2-D1A8830799D3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F348C3-2404-42C5-B762-260F9A44D573}" type="pres">
      <dgm:prSet presAssocID="{739F1DD6-846D-4BC7-AEC2-D1A8830799D3}" presName="accent_2" presStyleCnt="0"/>
      <dgm:spPr/>
    </dgm:pt>
    <dgm:pt modelId="{635DE59E-3524-4522-8B63-C1A41E753C94}" type="pres">
      <dgm:prSet presAssocID="{739F1DD6-846D-4BC7-AEC2-D1A8830799D3}" presName="accentRepeatNode" presStyleLbl="solidFgAcc1" presStyleIdx="1" presStyleCnt="5"/>
      <dgm:spPr>
        <a:solidFill>
          <a:srgbClr val="0070C0"/>
        </a:solidFill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gm:spPr>
    </dgm:pt>
    <dgm:pt modelId="{DFB1CF21-AE9F-481F-A5A4-BA19CCCDFB39}" type="pres">
      <dgm:prSet presAssocID="{D7273D9B-784B-449D-B780-EB10A7FCF1B2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8F74AD-6928-4C31-AE85-6CB97E648D5F}" type="pres">
      <dgm:prSet presAssocID="{D7273D9B-784B-449D-B780-EB10A7FCF1B2}" presName="accent_3" presStyleCnt="0"/>
      <dgm:spPr/>
    </dgm:pt>
    <dgm:pt modelId="{F37FC62A-F12D-4178-BEAD-F2C8B6009EDA}" type="pres">
      <dgm:prSet presAssocID="{D7273D9B-784B-449D-B780-EB10A7FCF1B2}" presName="accentRepeatNode" presStyleLbl="solidFgAcc1" presStyleIdx="2" presStyleCnt="5"/>
      <dgm:spPr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gm:spPr>
    </dgm:pt>
    <dgm:pt modelId="{3262F519-284C-48F5-806B-3DAD58F6914B}" type="pres">
      <dgm:prSet presAssocID="{65822730-12E7-43CF-8EF2-9B4F92F83D74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08F045-DF85-444C-9797-A5CF83B67176}" type="pres">
      <dgm:prSet presAssocID="{65822730-12E7-43CF-8EF2-9B4F92F83D74}" presName="accent_4" presStyleCnt="0"/>
      <dgm:spPr/>
    </dgm:pt>
    <dgm:pt modelId="{E33F9BC8-8ED7-4D91-91B3-DB978D89BD7B}" type="pres">
      <dgm:prSet presAssocID="{65822730-12E7-43CF-8EF2-9B4F92F83D74}" presName="accentRepeatNode" presStyleLbl="solidFgAcc1" presStyleIdx="3" presStyleCnt="5"/>
      <dgm:spPr>
        <a:solidFill>
          <a:srgbClr val="00B050"/>
        </a:solidFill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gm:spPr>
    </dgm:pt>
    <dgm:pt modelId="{347050EB-9658-4ABD-8AEB-AAC03DE39F10}" type="pres">
      <dgm:prSet presAssocID="{3C274409-2285-485A-8F02-24605AEF7D08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DE0874-8BFD-4ADF-8BBD-1A14667A393D}" type="pres">
      <dgm:prSet presAssocID="{3C274409-2285-485A-8F02-24605AEF7D08}" presName="accent_5" presStyleCnt="0"/>
      <dgm:spPr/>
    </dgm:pt>
    <dgm:pt modelId="{5EF059FE-14F9-4E1E-8514-947E96F37029}" type="pres">
      <dgm:prSet presAssocID="{3C274409-2285-485A-8F02-24605AEF7D08}" presName="accentRepeatNode" presStyleLbl="solidFgAcc1" presStyleIdx="4" presStyleCnt="5"/>
      <dgm:spPr>
        <a:solidFill>
          <a:schemeClr val="accent6">
            <a:lumMod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gm:spPr>
    </dgm:pt>
  </dgm:ptLst>
  <dgm:cxnLst>
    <dgm:cxn modelId="{E3190560-BD20-4652-ACC8-EFE9B9603C44}" type="presOf" srcId="{D7273D9B-784B-449D-B780-EB10A7FCF1B2}" destId="{DFB1CF21-AE9F-481F-A5A4-BA19CCCDFB39}" srcOrd="0" destOrd="0" presId="urn:microsoft.com/office/officeart/2008/layout/VerticalCurvedList"/>
    <dgm:cxn modelId="{35764C6C-AE10-4645-85DB-409F278AEB26}" type="presOf" srcId="{74D4A2F4-7E8D-4A8B-92BD-FAD5D105D5BA}" destId="{0BAF0319-C8B5-473D-BDCA-D112FF0373C0}" srcOrd="0" destOrd="0" presId="urn:microsoft.com/office/officeart/2008/layout/VerticalCurvedList"/>
    <dgm:cxn modelId="{6A46D2BC-188A-48B7-B912-2E6FE28B9C9F}" type="presOf" srcId="{739F1DD6-846D-4BC7-AEC2-D1A8830799D3}" destId="{0B5D0869-A6A3-4FBF-B27A-0320A94FED4A}" srcOrd="0" destOrd="0" presId="urn:microsoft.com/office/officeart/2008/layout/VerticalCurvedList"/>
    <dgm:cxn modelId="{6E68BED9-9BED-4CAA-9730-600DF2F3A97B}" srcId="{74D4A2F4-7E8D-4A8B-92BD-FAD5D105D5BA}" destId="{65822730-12E7-43CF-8EF2-9B4F92F83D74}" srcOrd="3" destOrd="0" parTransId="{A81FFFED-752D-4EA2-BA81-91A8B983976B}" sibTransId="{CBF72E23-30CD-4909-94CF-7D0BD12A8EC2}"/>
    <dgm:cxn modelId="{C8F10E7E-1C19-4A65-B168-536B3B1B818F}" type="presOf" srcId="{3C274409-2285-485A-8F02-24605AEF7D08}" destId="{347050EB-9658-4ABD-8AEB-AAC03DE39F10}" srcOrd="0" destOrd="0" presId="urn:microsoft.com/office/officeart/2008/layout/VerticalCurvedList"/>
    <dgm:cxn modelId="{1CE53C60-9DB2-41B9-8E01-84D13B61BE33}" srcId="{74D4A2F4-7E8D-4A8B-92BD-FAD5D105D5BA}" destId="{88501A50-0AA1-4EE2-A2B9-098BF2A2811C}" srcOrd="0" destOrd="0" parTransId="{A288DD95-53DF-496C-A382-CD3FF60A3022}" sibTransId="{CBF8285F-016C-4F08-BD46-9C27C613A7B4}"/>
    <dgm:cxn modelId="{B6E03C12-380B-43B7-A0B0-EC0EE3D61F35}" srcId="{74D4A2F4-7E8D-4A8B-92BD-FAD5D105D5BA}" destId="{D7273D9B-784B-449D-B780-EB10A7FCF1B2}" srcOrd="2" destOrd="0" parTransId="{EA65B1FD-14AE-4F1B-B664-CAE8BCAA3468}" sibTransId="{9CE066FE-F79A-47D0-9717-78C06B7CA06F}"/>
    <dgm:cxn modelId="{0C711FFC-59E3-4CD7-AE0F-4FD31DA471D7}" srcId="{74D4A2F4-7E8D-4A8B-92BD-FAD5D105D5BA}" destId="{739F1DD6-846D-4BC7-AEC2-D1A8830799D3}" srcOrd="1" destOrd="0" parTransId="{D63EDD9C-8C56-4B1F-8379-3C4D87AA6162}" sibTransId="{49AAC5A3-0EC6-4763-A151-6355E2DE81A6}"/>
    <dgm:cxn modelId="{6A4DEF66-EFD0-4244-ABAC-F9D53EB57EAB}" type="presOf" srcId="{65822730-12E7-43CF-8EF2-9B4F92F83D74}" destId="{3262F519-284C-48F5-806B-3DAD58F6914B}" srcOrd="0" destOrd="0" presId="urn:microsoft.com/office/officeart/2008/layout/VerticalCurvedList"/>
    <dgm:cxn modelId="{3D391677-2B2B-4876-9891-E9B2FB9FF995}" type="presOf" srcId="{CBF8285F-016C-4F08-BD46-9C27C613A7B4}" destId="{05C6CCAE-1F46-41A7-865E-B129B900BE29}" srcOrd="0" destOrd="0" presId="urn:microsoft.com/office/officeart/2008/layout/VerticalCurvedList"/>
    <dgm:cxn modelId="{366AC027-2C3C-47C6-8892-77E388B37E16}" srcId="{74D4A2F4-7E8D-4A8B-92BD-FAD5D105D5BA}" destId="{3C274409-2285-485A-8F02-24605AEF7D08}" srcOrd="4" destOrd="0" parTransId="{A9841CF6-B8A4-4BC4-9843-DFEA539B2281}" sibTransId="{2ACEBBBA-C224-4121-BA99-C46E6CE36818}"/>
    <dgm:cxn modelId="{A4BDF38A-46A9-4437-8E40-997E00533E75}" type="presOf" srcId="{88501A50-0AA1-4EE2-A2B9-098BF2A2811C}" destId="{F6959977-3BF9-4CA8-8CD6-CE21E9E6E86A}" srcOrd="0" destOrd="0" presId="urn:microsoft.com/office/officeart/2008/layout/VerticalCurvedList"/>
    <dgm:cxn modelId="{F8F2CEEF-E756-40DD-AA78-9CCE1D47287E}" type="presParOf" srcId="{0BAF0319-C8B5-473D-BDCA-D112FF0373C0}" destId="{5E692533-2332-4207-9ECF-FA1D9CDBE641}" srcOrd="0" destOrd="0" presId="urn:microsoft.com/office/officeart/2008/layout/VerticalCurvedList"/>
    <dgm:cxn modelId="{F20FF9B6-D2FF-48D1-BE42-01763D473066}" type="presParOf" srcId="{5E692533-2332-4207-9ECF-FA1D9CDBE641}" destId="{735AB210-76C6-4352-ACA2-49393FBFCFF0}" srcOrd="0" destOrd="0" presId="urn:microsoft.com/office/officeart/2008/layout/VerticalCurvedList"/>
    <dgm:cxn modelId="{8FEF12D6-39B0-4341-89E7-4D11FE0B36E5}" type="presParOf" srcId="{735AB210-76C6-4352-ACA2-49393FBFCFF0}" destId="{0B283FC0-703D-4608-948E-DC8B982FDCC4}" srcOrd="0" destOrd="0" presId="urn:microsoft.com/office/officeart/2008/layout/VerticalCurvedList"/>
    <dgm:cxn modelId="{321A1B90-E0B7-4DF2-9B04-25B9E573B948}" type="presParOf" srcId="{735AB210-76C6-4352-ACA2-49393FBFCFF0}" destId="{05C6CCAE-1F46-41A7-865E-B129B900BE29}" srcOrd="1" destOrd="0" presId="urn:microsoft.com/office/officeart/2008/layout/VerticalCurvedList"/>
    <dgm:cxn modelId="{D1552354-78DE-47B2-BD9A-BFE74CDDCB78}" type="presParOf" srcId="{735AB210-76C6-4352-ACA2-49393FBFCFF0}" destId="{D76C13F4-CA8A-4336-9EFA-99FBBF131F57}" srcOrd="2" destOrd="0" presId="urn:microsoft.com/office/officeart/2008/layout/VerticalCurvedList"/>
    <dgm:cxn modelId="{0962CC93-445C-4E2D-8601-8ED5C012ED96}" type="presParOf" srcId="{735AB210-76C6-4352-ACA2-49393FBFCFF0}" destId="{BFC7DA90-5B66-4979-BE7B-552684878243}" srcOrd="3" destOrd="0" presId="urn:microsoft.com/office/officeart/2008/layout/VerticalCurvedList"/>
    <dgm:cxn modelId="{BE0FBF0B-3284-4BAB-A2D3-0F5F26344577}" type="presParOf" srcId="{5E692533-2332-4207-9ECF-FA1D9CDBE641}" destId="{F6959977-3BF9-4CA8-8CD6-CE21E9E6E86A}" srcOrd="1" destOrd="0" presId="urn:microsoft.com/office/officeart/2008/layout/VerticalCurvedList"/>
    <dgm:cxn modelId="{FA0A24D5-4073-4F29-91F9-4D5F4DF4E73B}" type="presParOf" srcId="{5E692533-2332-4207-9ECF-FA1D9CDBE641}" destId="{CA76D1F6-FD54-4EB0-8022-84D76F0D9A81}" srcOrd="2" destOrd="0" presId="urn:microsoft.com/office/officeart/2008/layout/VerticalCurvedList"/>
    <dgm:cxn modelId="{AF97D84C-1779-4572-9FF1-913D3AED8CE5}" type="presParOf" srcId="{CA76D1F6-FD54-4EB0-8022-84D76F0D9A81}" destId="{66EEE32A-6449-4864-B4BA-35216EF9BC49}" srcOrd="0" destOrd="0" presId="urn:microsoft.com/office/officeart/2008/layout/VerticalCurvedList"/>
    <dgm:cxn modelId="{0147AC70-3628-4136-A003-C5F80C7B9201}" type="presParOf" srcId="{5E692533-2332-4207-9ECF-FA1D9CDBE641}" destId="{0B5D0869-A6A3-4FBF-B27A-0320A94FED4A}" srcOrd="3" destOrd="0" presId="urn:microsoft.com/office/officeart/2008/layout/VerticalCurvedList"/>
    <dgm:cxn modelId="{20E0DEC5-3CCD-4AAE-9F2D-5BC09138AC60}" type="presParOf" srcId="{5E692533-2332-4207-9ECF-FA1D9CDBE641}" destId="{61F348C3-2404-42C5-B762-260F9A44D573}" srcOrd="4" destOrd="0" presId="urn:microsoft.com/office/officeart/2008/layout/VerticalCurvedList"/>
    <dgm:cxn modelId="{882FE831-2001-4612-A96F-94EADFC8C027}" type="presParOf" srcId="{61F348C3-2404-42C5-B762-260F9A44D573}" destId="{635DE59E-3524-4522-8B63-C1A41E753C94}" srcOrd="0" destOrd="0" presId="urn:microsoft.com/office/officeart/2008/layout/VerticalCurvedList"/>
    <dgm:cxn modelId="{770F866F-4FB2-4912-A3B0-DFE127EC3255}" type="presParOf" srcId="{5E692533-2332-4207-9ECF-FA1D9CDBE641}" destId="{DFB1CF21-AE9F-481F-A5A4-BA19CCCDFB39}" srcOrd="5" destOrd="0" presId="urn:microsoft.com/office/officeart/2008/layout/VerticalCurvedList"/>
    <dgm:cxn modelId="{268825EC-52C4-4338-816E-7A16B78EB7CC}" type="presParOf" srcId="{5E692533-2332-4207-9ECF-FA1D9CDBE641}" destId="{D08F74AD-6928-4C31-AE85-6CB97E648D5F}" srcOrd="6" destOrd="0" presId="urn:microsoft.com/office/officeart/2008/layout/VerticalCurvedList"/>
    <dgm:cxn modelId="{57A18B91-A33F-4D3B-8090-4D871BF55DF3}" type="presParOf" srcId="{D08F74AD-6928-4C31-AE85-6CB97E648D5F}" destId="{F37FC62A-F12D-4178-BEAD-F2C8B6009EDA}" srcOrd="0" destOrd="0" presId="urn:microsoft.com/office/officeart/2008/layout/VerticalCurvedList"/>
    <dgm:cxn modelId="{2E179F6A-0FE8-4A98-8BC4-A0BA42C6A192}" type="presParOf" srcId="{5E692533-2332-4207-9ECF-FA1D9CDBE641}" destId="{3262F519-284C-48F5-806B-3DAD58F6914B}" srcOrd="7" destOrd="0" presId="urn:microsoft.com/office/officeart/2008/layout/VerticalCurvedList"/>
    <dgm:cxn modelId="{C695345F-808B-4994-B9E3-F225D1D34ECF}" type="presParOf" srcId="{5E692533-2332-4207-9ECF-FA1D9CDBE641}" destId="{1408F045-DF85-444C-9797-A5CF83B67176}" srcOrd="8" destOrd="0" presId="urn:microsoft.com/office/officeart/2008/layout/VerticalCurvedList"/>
    <dgm:cxn modelId="{617AEF39-BB34-4444-A11D-0673FF7BDC9B}" type="presParOf" srcId="{1408F045-DF85-444C-9797-A5CF83B67176}" destId="{E33F9BC8-8ED7-4D91-91B3-DB978D89BD7B}" srcOrd="0" destOrd="0" presId="urn:microsoft.com/office/officeart/2008/layout/VerticalCurvedList"/>
    <dgm:cxn modelId="{A7C7F7AF-A269-4CB5-AF03-3D41F6D5BD80}" type="presParOf" srcId="{5E692533-2332-4207-9ECF-FA1D9CDBE641}" destId="{347050EB-9658-4ABD-8AEB-AAC03DE39F10}" srcOrd="9" destOrd="0" presId="urn:microsoft.com/office/officeart/2008/layout/VerticalCurvedList"/>
    <dgm:cxn modelId="{6DFBBE35-1B1E-434D-A8C9-998328669930}" type="presParOf" srcId="{5E692533-2332-4207-9ECF-FA1D9CDBE641}" destId="{FEDE0874-8BFD-4ADF-8BBD-1A14667A393D}" srcOrd="10" destOrd="0" presId="urn:microsoft.com/office/officeart/2008/layout/VerticalCurvedList"/>
    <dgm:cxn modelId="{49A6D31B-9641-46D2-9E0B-6132985C0DDB}" type="presParOf" srcId="{FEDE0874-8BFD-4ADF-8BBD-1A14667A393D}" destId="{5EF059FE-14F9-4E1E-8514-947E96F3702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E58E1C6-6C55-4A7F-9AED-B1774E91BC70}" type="doc">
      <dgm:prSet loTypeId="urn:microsoft.com/office/officeart/2005/8/layout/vList3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2CB3B90-CFC7-4442-8478-213AD9617903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>
            <a:spcAft>
              <a:spcPts val="0"/>
            </a:spcAft>
          </a:pPr>
          <a:r>
            <a:rPr lang="vi-VN" sz="1800" b="1" i="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Xây dựng được tập dữ liệu các món ăn đặc sản Việt Nam</a:t>
          </a:r>
          <a:endParaRPr lang="en-US" sz="1800" b="1" i="0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8244AFA4-951E-4B89-939B-00BCA4512882}" type="parTrans" cxnId="{B9557D94-2098-465B-A7EA-F0F74CE91D2C}">
      <dgm:prSet/>
      <dgm:spPr/>
      <dgm:t>
        <a:bodyPr/>
        <a:lstStyle/>
        <a:p>
          <a:endParaRPr lang="en-US"/>
        </a:p>
      </dgm:t>
    </dgm:pt>
    <dgm:pt modelId="{9785A207-2C80-4D60-B44B-C704801713FB}" type="sibTrans" cxnId="{B9557D94-2098-465B-A7EA-F0F74CE91D2C}">
      <dgm:prSet/>
      <dgm:spPr/>
      <dgm:t>
        <a:bodyPr/>
        <a:lstStyle/>
        <a:p>
          <a:endParaRPr lang="en-US"/>
        </a:p>
      </dgm:t>
    </dgm:pt>
    <dgm:pt modelId="{2B7E0797-7D07-43B3-8E28-1CFA0F98D285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>
            <a:spcAft>
              <a:spcPts val="0"/>
            </a:spcAft>
          </a:pPr>
          <a:r>
            <a:rPr lang="en-US" sz="1800" b="1" i="0" dirty="0" err="1">
              <a:solidFill>
                <a:schemeClr val="tx1"/>
              </a:solidFill>
            </a:rPr>
            <a:t>Huấn</a:t>
          </a:r>
          <a:r>
            <a:rPr lang="en-US" sz="1800" b="1" i="0" dirty="0">
              <a:solidFill>
                <a:schemeClr val="tx1"/>
              </a:solidFill>
            </a:rPr>
            <a:t> </a:t>
          </a:r>
          <a:r>
            <a:rPr lang="en-US" sz="1800" b="1" i="0" dirty="0" err="1">
              <a:solidFill>
                <a:schemeClr val="tx1"/>
              </a:solidFill>
            </a:rPr>
            <a:t>luyện</a:t>
          </a:r>
          <a:r>
            <a:rPr lang="en-US" sz="1800" b="1" i="0" dirty="0">
              <a:solidFill>
                <a:schemeClr val="tx1"/>
              </a:solidFill>
            </a:rPr>
            <a:t> </a:t>
          </a:r>
          <a:r>
            <a:rPr lang="en-US" sz="1800" b="1" i="0" dirty="0" err="1">
              <a:solidFill>
                <a:schemeClr val="tx1"/>
              </a:solidFill>
            </a:rPr>
            <a:t>dữ</a:t>
          </a:r>
          <a:r>
            <a:rPr lang="en-US" sz="1800" b="1" i="0" dirty="0">
              <a:solidFill>
                <a:schemeClr val="tx1"/>
              </a:solidFill>
            </a:rPr>
            <a:t> </a:t>
          </a:r>
          <a:r>
            <a:rPr lang="en-US" sz="1800" b="1" i="0" dirty="0" err="1">
              <a:solidFill>
                <a:schemeClr val="tx1"/>
              </a:solidFill>
            </a:rPr>
            <a:t>liệu</a:t>
          </a:r>
          <a:r>
            <a:rPr lang="en-US" sz="1800" b="1" i="0" dirty="0">
              <a:solidFill>
                <a:schemeClr val="tx1"/>
              </a:solidFill>
            </a:rPr>
            <a:t> </a:t>
          </a:r>
          <a:r>
            <a:rPr lang="en-US" sz="1800" b="1" i="0" dirty="0" err="1">
              <a:solidFill>
                <a:schemeClr val="tx1"/>
              </a:solidFill>
            </a:rPr>
            <a:t>với</a:t>
          </a:r>
          <a:r>
            <a:rPr lang="en-US" sz="1800" b="1" i="0" dirty="0">
              <a:solidFill>
                <a:schemeClr val="tx1"/>
              </a:solidFill>
            </a:rPr>
            <a:t> </a:t>
          </a:r>
          <a:r>
            <a:rPr lang="en-US" sz="1800" b="1" i="0" dirty="0" err="1">
              <a:solidFill>
                <a:schemeClr val="tx1"/>
              </a:solidFill>
            </a:rPr>
            <a:t>mô</a:t>
          </a:r>
          <a:r>
            <a:rPr lang="en-US" sz="1800" b="1" i="0" dirty="0">
              <a:solidFill>
                <a:schemeClr val="tx1"/>
              </a:solidFill>
            </a:rPr>
            <a:t> </a:t>
          </a:r>
          <a:r>
            <a:rPr lang="en-US" sz="1800" b="1" i="0" dirty="0" err="1">
              <a:solidFill>
                <a:schemeClr val="tx1"/>
              </a:solidFill>
            </a:rPr>
            <a:t>hình</a:t>
          </a:r>
          <a:r>
            <a:rPr lang="en-US" sz="1800" b="1" i="0" dirty="0">
              <a:solidFill>
                <a:schemeClr val="tx1"/>
              </a:solidFill>
            </a:rPr>
            <a:t> </a:t>
          </a:r>
          <a:r>
            <a:rPr lang="en-US" sz="1800" b="1" i="0" dirty="0" err="1">
              <a:solidFill>
                <a:schemeClr val="tx1"/>
              </a:solidFill>
            </a:rPr>
            <a:t>phát</a:t>
          </a:r>
          <a:r>
            <a:rPr lang="en-US" sz="1800" b="1" i="0" dirty="0">
              <a:solidFill>
                <a:schemeClr val="tx1"/>
              </a:solidFill>
            </a:rPr>
            <a:t> </a:t>
          </a:r>
          <a:r>
            <a:rPr lang="en-US" sz="1800" b="1" i="0" dirty="0" err="1">
              <a:solidFill>
                <a:schemeClr val="tx1"/>
              </a:solidFill>
            </a:rPr>
            <a:t>hiện</a:t>
          </a:r>
          <a:r>
            <a:rPr lang="en-US" sz="1800" b="1" i="0" dirty="0">
              <a:solidFill>
                <a:schemeClr val="tx1"/>
              </a:solidFill>
            </a:rPr>
            <a:t> </a:t>
          </a:r>
          <a:r>
            <a:rPr lang="en-US" sz="1800" b="1" i="0" dirty="0" err="1">
              <a:solidFill>
                <a:schemeClr val="tx1"/>
              </a:solidFill>
            </a:rPr>
            <a:t>đối</a:t>
          </a:r>
          <a:r>
            <a:rPr lang="en-US" sz="1800" b="1" i="0" dirty="0">
              <a:solidFill>
                <a:schemeClr val="tx1"/>
              </a:solidFill>
            </a:rPr>
            <a:t> </a:t>
          </a:r>
          <a:r>
            <a:rPr lang="en-US" sz="1800" b="1" i="0" dirty="0" err="1">
              <a:solidFill>
                <a:schemeClr val="tx1"/>
              </a:solidFill>
            </a:rPr>
            <a:t>tượng</a:t>
          </a:r>
          <a:r>
            <a:rPr lang="en-US" sz="1800" b="1" i="0" dirty="0">
              <a:solidFill>
                <a:schemeClr val="tx1"/>
              </a:solidFill>
            </a:rPr>
            <a:t> (object detection)</a:t>
          </a:r>
        </a:p>
      </dgm:t>
    </dgm:pt>
    <dgm:pt modelId="{A0C58A83-C778-4C92-B80D-A897DB3C3348}" type="parTrans" cxnId="{97FD2CE4-A648-4856-9779-DF254EC0C7C8}">
      <dgm:prSet/>
      <dgm:spPr/>
      <dgm:t>
        <a:bodyPr/>
        <a:lstStyle/>
        <a:p>
          <a:endParaRPr lang="en-US"/>
        </a:p>
      </dgm:t>
    </dgm:pt>
    <dgm:pt modelId="{3ADE3C1D-1254-4123-B35A-AE757925ED1F}" type="sibTrans" cxnId="{97FD2CE4-A648-4856-9779-DF254EC0C7C8}">
      <dgm:prSet/>
      <dgm:spPr/>
      <dgm:t>
        <a:bodyPr/>
        <a:lstStyle/>
        <a:p>
          <a:endParaRPr lang="en-US"/>
        </a:p>
      </dgm:t>
    </dgm:pt>
    <dgm:pt modelId="{AE24A7F2-CC5B-4A74-B9CC-2A04366C224B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1800" b="1" dirty="0" err="1">
              <a:solidFill>
                <a:schemeClr val="tx1">
                  <a:lumMod val="95000"/>
                  <a:lumOff val="5000"/>
                </a:schemeClr>
              </a:solidFill>
            </a:rPr>
            <a:t>Giải</a:t>
          </a:r>
          <a:r>
            <a:rPr lang="en-US" sz="1800" b="1" dirty="0">
              <a:solidFill>
                <a:schemeClr val="tx1">
                  <a:lumMod val="95000"/>
                  <a:lumOff val="5000"/>
                </a:schemeClr>
              </a:solidFill>
            </a:rPr>
            <a:t> </a:t>
          </a:r>
          <a:r>
            <a:rPr lang="en-US" sz="1800" b="1" dirty="0" err="1">
              <a:solidFill>
                <a:schemeClr val="tx1">
                  <a:lumMod val="95000"/>
                  <a:lumOff val="5000"/>
                </a:schemeClr>
              </a:solidFill>
            </a:rPr>
            <a:t>thuật</a:t>
          </a:r>
          <a:r>
            <a:rPr lang="en-US" sz="1800" b="1" dirty="0">
              <a:solidFill>
                <a:schemeClr val="tx1">
                  <a:lumMod val="95000"/>
                  <a:lumOff val="5000"/>
                </a:schemeClr>
              </a:solidFill>
            </a:rPr>
            <a:t> 1-NN </a:t>
          </a:r>
          <a:r>
            <a:rPr lang="en-US" sz="1800" b="1" dirty="0" err="1">
              <a:solidFill>
                <a:schemeClr val="tx1">
                  <a:lumMod val="95000"/>
                  <a:lumOff val="5000"/>
                </a:schemeClr>
              </a:solidFill>
            </a:rPr>
            <a:t>cải</a:t>
          </a:r>
          <a:r>
            <a:rPr lang="en-US" sz="1800" b="1" dirty="0">
              <a:solidFill>
                <a:schemeClr val="tx1">
                  <a:lumMod val="95000"/>
                  <a:lumOff val="5000"/>
                </a:schemeClr>
              </a:solidFill>
            </a:rPr>
            <a:t> </a:t>
          </a:r>
          <a:r>
            <a:rPr lang="en-US" sz="1800" b="1" dirty="0" err="1">
              <a:solidFill>
                <a:schemeClr val="tx1">
                  <a:lumMod val="95000"/>
                  <a:lumOff val="5000"/>
                </a:schemeClr>
              </a:solidFill>
            </a:rPr>
            <a:t>tiến</a:t>
          </a:r>
          <a:r>
            <a:rPr lang="en-US" sz="1800" b="1" dirty="0">
              <a:solidFill>
                <a:schemeClr val="tx1">
                  <a:lumMod val="95000"/>
                  <a:lumOff val="5000"/>
                </a:schemeClr>
              </a:solidFill>
            </a:rPr>
            <a:t> </a:t>
          </a:r>
          <a:r>
            <a:rPr lang="en-US" sz="1800" b="1" dirty="0" err="1">
              <a:solidFill>
                <a:schemeClr val="tx1">
                  <a:lumMod val="95000"/>
                  <a:lumOff val="5000"/>
                </a:schemeClr>
              </a:solidFill>
            </a:rPr>
            <a:t>với</a:t>
          </a:r>
          <a:r>
            <a:rPr lang="en-US" sz="1800" b="1" dirty="0">
              <a:solidFill>
                <a:schemeClr val="tx1">
                  <a:lumMod val="95000"/>
                  <a:lumOff val="5000"/>
                </a:schemeClr>
              </a:solidFill>
            </a:rPr>
            <a:t> </a:t>
          </a:r>
          <a:r>
            <a:rPr lang="en-US" sz="1800" b="1" dirty="0" err="1">
              <a:solidFill>
                <a:schemeClr val="tx1">
                  <a:lumMod val="95000"/>
                  <a:lumOff val="5000"/>
                </a:schemeClr>
              </a:solidFill>
            </a:rPr>
            <a:t>đặc</a:t>
          </a:r>
          <a:r>
            <a:rPr lang="en-US" sz="1800" b="1" dirty="0">
              <a:solidFill>
                <a:schemeClr val="tx1">
                  <a:lumMod val="95000"/>
                  <a:lumOff val="5000"/>
                </a:schemeClr>
              </a:solidFill>
            </a:rPr>
            <a:t> </a:t>
          </a:r>
          <a:r>
            <a:rPr lang="en-US" sz="1800" b="1" dirty="0" err="1">
              <a:solidFill>
                <a:schemeClr val="tx1">
                  <a:lumMod val="95000"/>
                  <a:lumOff val="5000"/>
                </a:schemeClr>
              </a:solidFill>
            </a:rPr>
            <a:t>trưng</a:t>
          </a:r>
          <a:r>
            <a:rPr lang="en-US" sz="1800" b="1" dirty="0">
              <a:solidFill>
                <a:schemeClr val="tx1">
                  <a:lumMod val="95000"/>
                  <a:lumOff val="5000"/>
                </a:schemeClr>
              </a:solidFill>
            </a:rPr>
            <a:t> “</a:t>
          </a:r>
          <a:r>
            <a:rPr lang="en-US" sz="1800" b="1" dirty="0" err="1">
              <a:solidFill>
                <a:srgbClr val="FF0000"/>
              </a:solidFill>
            </a:rPr>
            <a:t>thật</a:t>
          </a:r>
          <a:r>
            <a:rPr lang="en-US" sz="1800" b="1" dirty="0">
              <a:solidFill>
                <a:schemeClr val="tx1">
                  <a:lumMod val="95000"/>
                  <a:lumOff val="5000"/>
                </a:schemeClr>
              </a:solidFill>
            </a:rPr>
            <a:t>” </a:t>
          </a:r>
          <a:r>
            <a:rPr lang="en-US" sz="1800" b="1" dirty="0" err="1">
              <a:solidFill>
                <a:schemeClr val="tx1">
                  <a:lumMod val="95000"/>
                  <a:lumOff val="5000"/>
                </a:schemeClr>
              </a:solidFill>
            </a:rPr>
            <a:t>được</a:t>
          </a:r>
          <a:r>
            <a:rPr lang="en-US" sz="1800" b="1" dirty="0">
              <a:solidFill>
                <a:schemeClr val="tx1">
                  <a:lumMod val="95000"/>
                  <a:lumOff val="5000"/>
                </a:schemeClr>
              </a:solidFill>
            </a:rPr>
            <a:t> </a:t>
          </a:r>
          <a:r>
            <a:rPr lang="en-US" sz="1800" b="1" dirty="0" err="1">
              <a:solidFill>
                <a:srgbClr val="FFFF00"/>
              </a:solidFill>
            </a:rPr>
            <a:t>phân</a:t>
          </a:r>
          <a:r>
            <a:rPr lang="en-US" sz="1800" b="1" dirty="0">
              <a:solidFill>
                <a:srgbClr val="FFFF00"/>
              </a:solidFill>
            </a:rPr>
            <a:t> </a:t>
          </a:r>
          <a:r>
            <a:rPr lang="en-US" sz="1800" b="1" dirty="0" err="1">
              <a:solidFill>
                <a:srgbClr val="FFFF00"/>
              </a:solidFill>
            </a:rPr>
            <a:t>tầng</a:t>
          </a:r>
          <a:endParaRPr lang="en-US" sz="1800" b="1" dirty="0">
            <a:solidFill>
              <a:srgbClr val="FFFF00"/>
            </a:solidFill>
          </a:endParaRPr>
        </a:p>
      </dgm:t>
    </dgm:pt>
    <dgm:pt modelId="{370619E9-D76E-4750-A8F4-EABC053652B4}" type="parTrans" cxnId="{B5AF5FA6-CA2A-4F53-BE33-270AB8B15516}">
      <dgm:prSet/>
      <dgm:spPr/>
      <dgm:t>
        <a:bodyPr/>
        <a:lstStyle/>
        <a:p>
          <a:endParaRPr lang="en-US"/>
        </a:p>
      </dgm:t>
    </dgm:pt>
    <dgm:pt modelId="{D3EC9E07-B26D-4140-BE1E-ED2C4AC88ADE}" type="sibTrans" cxnId="{B5AF5FA6-CA2A-4F53-BE33-270AB8B15516}">
      <dgm:prSet/>
      <dgm:spPr/>
      <dgm:t>
        <a:bodyPr/>
        <a:lstStyle/>
        <a:p>
          <a:endParaRPr lang="en-US"/>
        </a:p>
      </dgm:t>
    </dgm:pt>
    <dgm:pt modelId="{AA542569-58F3-47E1-82C2-5B36796A1052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1800" b="1" dirty="0">
              <a:solidFill>
                <a:schemeClr val="tx1">
                  <a:lumMod val="95000"/>
                  <a:lumOff val="5000"/>
                </a:schemeClr>
              </a:solidFill>
            </a:rPr>
            <a:t>VIFLAVOR Application</a:t>
          </a:r>
        </a:p>
      </dgm:t>
    </dgm:pt>
    <dgm:pt modelId="{77DCF7D5-D9E3-4BBA-BB61-3A5E46F8611B}" type="parTrans" cxnId="{3BB728B6-74CB-4C8A-B28A-B4B8A4002320}">
      <dgm:prSet/>
      <dgm:spPr/>
      <dgm:t>
        <a:bodyPr/>
        <a:lstStyle/>
        <a:p>
          <a:endParaRPr lang="en-US"/>
        </a:p>
      </dgm:t>
    </dgm:pt>
    <dgm:pt modelId="{442EEEB7-9124-4339-A883-1CD95363216E}" type="sibTrans" cxnId="{3BB728B6-74CB-4C8A-B28A-B4B8A4002320}">
      <dgm:prSet/>
      <dgm:spPr/>
      <dgm:t>
        <a:bodyPr/>
        <a:lstStyle/>
        <a:p>
          <a:endParaRPr lang="en-US"/>
        </a:p>
      </dgm:t>
    </dgm:pt>
    <dgm:pt modelId="{6D2651E1-156E-483E-9FE0-83BAFCB73F32}" type="pres">
      <dgm:prSet presAssocID="{EE58E1C6-6C55-4A7F-9AED-B1774E91BC70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A979FF2-21A5-4424-9D57-05F82046ED1D}" type="pres">
      <dgm:prSet presAssocID="{42CB3B90-CFC7-4442-8478-213AD9617903}" presName="composite" presStyleCnt="0"/>
      <dgm:spPr/>
    </dgm:pt>
    <dgm:pt modelId="{E3489BD0-8FE0-495D-AC11-3E89EE4D1913}" type="pres">
      <dgm:prSet presAssocID="{42CB3B90-CFC7-4442-8478-213AD9617903}" presName="imgShp" presStyleLbl="fgImgPlace1" presStyleIdx="0" presStyleCnt="4" custLinFactNeighborX="-1211"/>
      <dgm:spPr>
        <a:solidFill>
          <a:schemeClr val="accent5">
            <a:lumMod val="50000"/>
          </a:schemeClr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</dgm:pt>
    <dgm:pt modelId="{F5E80DE0-38AD-4CB2-B730-D401F6368D6D}" type="pres">
      <dgm:prSet presAssocID="{42CB3B90-CFC7-4442-8478-213AD9617903}" presName="txShp" presStyleLbl="node1" presStyleIdx="0" presStyleCnt="4" custScaleX="1019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EE77DF-194F-4EC6-8FCB-EDAA9866C31D}" type="pres">
      <dgm:prSet presAssocID="{9785A207-2C80-4D60-B44B-C704801713FB}" presName="spacing" presStyleCnt="0"/>
      <dgm:spPr/>
    </dgm:pt>
    <dgm:pt modelId="{16FC419A-F60B-4626-BAB8-CFFC763B66D7}" type="pres">
      <dgm:prSet presAssocID="{2B7E0797-7D07-43B3-8E28-1CFA0F98D285}" presName="composite" presStyleCnt="0"/>
      <dgm:spPr/>
    </dgm:pt>
    <dgm:pt modelId="{E03F1993-280F-49C7-B680-F6EE305796AA}" type="pres">
      <dgm:prSet presAssocID="{2B7E0797-7D07-43B3-8E28-1CFA0F98D285}" presName="imgShp" presStyleLbl="fgImgPlace1" presStyleIdx="1" presStyleCnt="4" custLinFactNeighborX="-1211"/>
      <dgm:spPr>
        <a:solidFill>
          <a:srgbClr val="B9EFBF"/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</dgm:pt>
    <dgm:pt modelId="{588222F9-542F-4A20-8043-430A20E85901}" type="pres">
      <dgm:prSet presAssocID="{2B7E0797-7D07-43B3-8E28-1CFA0F98D285}" presName="txShp" presStyleLbl="node1" presStyleIdx="1" presStyleCnt="4" custScaleX="1045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65A47F-8463-4696-92DE-4F68A26DFB4C}" type="pres">
      <dgm:prSet presAssocID="{3ADE3C1D-1254-4123-B35A-AE757925ED1F}" presName="spacing" presStyleCnt="0"/>
      <dgm:spPr/>
    </dgm:pt>
    <dgm:pt modelId="{EFC648D3-981A-4AF6-A73E-5472505B8A1E}" type="pres">
      <dgm:prSet presAssocID="{AE24A7F2-CC5B-4A74-B9CC-2A04366C224B}" presName="composite" presStyleCnt="0"/>
      <dgm:spPr/>
    </dgm:pt>
    <dgm:pt modelId="{83DDA14C-B6A0-4EFD-B0F2-04C4837005E3}" type="pres">
      <dgm:prSet presAssocID="{AE24A7F2-CC5B-4A74-B9CC-2A04366C224B}" presName="imgShp" presStyleLbl="fgImgPlace1" presStyleIdx="2" presStyleCnt="4" custLinFactNeighborX="-1211"/>
      <dgm:spPr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</dgm:pt>
    <dgm:pt modelId="{0177C632-E8A5-4658-BEF1-43E556F6F8E7}" type="pres">
      <dgm:prSet presAssocID="{AE24A7F2-CC5B-4A74-B9CC-2A04366C224B}" presName="txShp" presStyleLbl="node1" presStyleIdx="2" presStyleCnt="4" custScaleX="1028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530324-A158-4653-850E-F4DDDE6A524E}" type="pres">
      <dgm:prSet presAssocID="{D3EC9E07-B26D-4140-BE1E-ED2C4AC88ADE}" presName="spacing" presStyleCnt="0"/>
      <dgm:spPr/>
    </dgm:pt>
    <dgm:pt modelId="{581FB742-F885-4AEE-9578-7F967B307A30}" type="pres">
      <dgm:prSet presAssocID="{AA542569-58F3-47E1-82C2-5B36796A1052}" presName="composite" presStyleCnt="0"/>
      <dgm:spPr/>
    </dgm:pt>
    <dgm:pt modelId="{8D5267A1-5B89-48E5-9FD5-5020CE45CC3C}" type="pres">
      <dgm:prSet presAssocID="{AA542569-58F3-47E1-82C2-5B36796A1052}" presName="imgShp" presStyleLbl="fgImgPlace1" presStyleIdx="3" presStyleCnt="4" custLinFactNeighborX="-1211"/>
      <dgm:spPr>
        <a:solidFill>
          <a:schemeClr val="accent6">
            <a:lumMod val="50000"/>
          </a:schemeClr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</dgm:pt>
    <dgm:pt modelId="{69587F7A-B547-4637-8E42-0EFC21C33467}" type="pres">
      <dgm:prSet presAssocID="{AA542569-58F3-47E1-82C2-5B36796A1052}" presName="txShp" presStyleLbl="node1" presStyleIdx="3" presStyleCnt="4" custScaleX="1019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5AF5FA6-CA2A-4F53-BE33-270AB8B15516}" srcId="{EE58E1C6-6C55-4A7F-9AED-B1774E91BC70}" destId="{AE24A7F2-CC5B-4A74-B9CC-2A04366C224B}" srcOrd="2" destOrd="0" parTransId="{370619E9-D76E-4750-A8F4-EABC053652B4}" sibTransId="{D3EC9E07-B26D-4140-BE1E-ED2C4AC88ADE}"/>
    <dgm:cxn modelId="{556932BF-4EE1-42A1-97B2-779D92B1F3EE}" type="presOf" srcId="{AA542569-58F3-47E1-82C2-5B36796A1052}" destId="{69587F7A-B547-4637-8E42-0EFC21C33467}" srcOrd="0" destOrd="0" presId="urn:microsoft.com/office/officeart/2005/8/layout/vList3"/>
    <dgm:cxn modelId="{B9557D94-2098-465B-A7EA-F0F74CE91D2C}" srcId="{EE58E1C6-6C55-4A7F-9AED-B1774E91BC70}" destId="{42CB3B90-CFC7-4442-8478-213AD9617903}" srcOrd="0" destOrd="0" parTransId="{8244AFA4-951E-4B89-939B-00BCA4512882}" sibTransId="{9785A207-2C80-4D60-B44B-C704801713FB}"/>
    <dgm:cxn modelId="{7AD7B6E7-E9F2-4593-BD03-AC02A475DCD7}" type="presOf" srcId="{EE58E1C6-6C55-4A7F-9AED-B1774E91BC70}" destId="{6D2651E1-156E-483E-9FE0-83BAFCB73F32}" srcOrd="0" destOrd="0" presId="urn:microsoft.com/office/officeart/2005/8/layout/vList3"/>
    <dgm:cxn modelId="{BA5C34F6-B6F4-4180-9C2E-9A50B270EA95}" type="presOf" srcId="{2B7E0797-7D07-43B3-8E28-1CFA0F98D285}" destId="{588222F9-542F-4A20-8043-430A20E85901}" srcOrd="0" destOrd="0" presId="urn:microsoft.com/office/officeart/2005/8/layout/vList3"/>
    <dgm:cxn modelId="{3BB728B6-74CB-4C8A-B28A-B4B8A4002320}" srcId="{EE58E1C6-6C55-4A7F-9AED-B1774E91BC70}" destId="{AA542569-58F3-47E1-82C2-5B36796A1052}" srcOrd="3" destOrd="0" parTransId="{77DCF7D5-D9E3-4BBA-BB61-3A5E46F8611B}" sibTransId="{442EEEB7-9124-4339-A883-1CD95363216E}"/>
    <dgm:cxn modelId="{79D40ED8-C255-4A8A-810E-894F951CA7C4}" type="presOf" srcId="{42CB3B90-CFC7-4442-8478-213AD9617903}" destId="{F5E80DE0-38AD-4CB2-B730-D401F6368D6D}" srcOrd="0" destOrd="0" presId="urn:microsoft.com/office/officeart/2005/8/layout/vList3"/>
    <dgm:cxn modelId="{97FD2CE4-A648-4856-9779-DF254EC0C7C8}" srcId="{EE58E1C6-6C55-4A7F-9AED-B1774E91BC70}" destId="{2B7E0797-7D07-43B3-8E28-1CFA0F98D285}" srcOrd="1" destOrd="0" parTransId="{A0C58A83-C778-4C92-B80D-A897DB3C3348}" sibTransId="{3ADE3C1D-1254-4123-B35A-AE757925ED1F}"/>
    <dgm:cxn modelId="{7007A3C3-95F0-42EC-BE1F-EA9C1900A12F}" type="presOf" srcId="{AE24A7F2-CC5B-4A74-B9CC-2A04366C224B}" destId="{0177C632-E8A5-4658-BEF1-43E556F6F8E7}" srcOrd="0" destOrd="0" presId="urn:microsoft.com/office/officeart/2005/8/layout/vList3"/>
    <dgm:cxn modelId="{0CCDCEFB-B189-401E-94F4-27DAF146F058}" type="presParOf" srcId="{6D2651E1-156E-483E-9FE0-83BAFCB73F32}" destId="{FA979FF2-21A5-4424-9D57-05F82046ED1D}" srcOrd="0" destOrd="0" presId="urn:microsoft.com/office/officeart/2005/8/layout/vList3"/>
    <dgm:cxn modelId="{A5C0C44B-BF56-4521-95EF-91898C7AF298}" type="presParOf" srcId="{FA979FF2-21A5-4424-9D57-05F82046ED1D}" destId="{E3489BD0-8FE0-495D-AC11-3E89EE4D1913}" srcOrd="0" destOrd="0" presId="urn:microsoft.com/office/officeart/2005/8/layout/vList3"/>
    <dgm:cxn modelId="{E201F851-1499-43F0-8772-0F742BB5A6C5}" type="presParOf" srcId="{FA979FF2-21A5-4424-9D57-05F82046ED1D}" destId="{F5E80DE0-38AD-4CB2-B730-D401F6368D6D}" srcOrd="1" destOrd="0" presId="urn:microsoft.com/office/officeart/2005/8/layout/vList3"/>
    <dgm:cxn modelId="{A0DA286D-BC20-4702-85DC-DC367B924846}" type="presParOf" srcId="{6D2651E1-156E-483E-9FE0-83BAFCB73F32}" destId="{5EEE77DF-194F-4EC6-8FCB-EDAA9866C31D}" srcOrd="1" destOrd="0" presId="urn:microsoft.com/office/officeart/2005/8/layout/vList3"/>
    <dgm:cxn modelId="{21ED44EE-531D-40BD-87C6-CDF8BEEFFB3F}" type="presParOf" srcId="{6D2651E1-156E-483E-9FE0-83BAFCB73F32}" destId="{16FC419A-F60B-4626-BAB8-CFFC763B66D7}" srcOrd="2" destOrd="0" presId="urn:microsoft.com/office/officeart/2005/8/layout/vList3"/>
    <dgm:cxn modelId="{5BABEB5C-6456-4A0F-B09B-57EC6BD9A4DE}" type="presParOf" srcId="{16FC419A-F60B-4626-BAB8-CFFC763B66D7}" destId="{E03F1993-280F-49C7-B680-F6EE305796AA}" srcOrd="0" destOrd="0" presId="urn:microsoft.com/office/officeart/2005/8/layout/vList3"/>
    <dgm:cxn modelId="{BBEE0A26-30FC-40A9-942C-5D5791746CBC}" type="presParOf" srcId="{16FC419A-F60B-4626-BAB8-CFFC763B66D7}" destId="{588222F9-542F-4A20-8043-430A20E85901}" srcOrd="1" destOrd="0" presId="urn:microsoft.com/office/officeart/2005/8/layout/vList3"/>
    <dgm:cxn modelId="{72F8850A-8C97-4F5D-9CB2-585FE048CDFD}" type="presParOf" srcId="{6D2651E1-156E-483E-9FE0-83BAFCB73F32}" destId="{EB65A47F-8463-4696-92DE-4F68A26DFB4C}" srcOrd="3" destOrd="0" presId="urn:microsoft.com/office/officeart/2005/8/layout/vList3"/>
    <dgm:cxn modelId="{6F393506-28B1-46E1-B076-BB3F7A775F2E}" type="presParOf" srcId="{6D2651E1-156E-483E-9FE0-83BAFCB73F32}" destId="{EFC648D3-981A-4AF6-A73E-5472505B8A1E}" srcOrd="4" destOrd="0" presId="urn:microsoft.com/office/officeart/2005/8/layout/vList3"/>
    <dgm:cxn modelId="{FB000D09-A725-41FB-A2CC-6CCC92EB2757}" type="presParOf" srcId="{EFC648D3-981A-4AF6-A73E-5472505B8A1E}" destId="{83DDA14C-B6A0-4EFD-B0F2-04C4837005E3}" srcOrd="0" destOrd="0" presId="urn:microsoft.com/office/officeart/2005/8/layout/vList3"/>
    <dgm:cxn modelId="{4C891D3B-48D3-417C-B19A-5CD30907493E}" type="presParOf" srcId="{EFC648D3-981A-4AF6-A73E-5472505B8A1E}" destId="{0177C632-E8A5-4658-BEF1-43E556F6F8E7}" srcOrd="1" destOrd="0" presId="urn:microsoft.com/office/officeart/2005/8/layout/vList3"/>
    <dgm:cxn modelId="{5106BA82-0FAA-497A-BCEE-16AD93C540A8}" type="presParOf" srcId="{6D2651E1-156E-483E-9FE0-83BAFCB73F32}" destId="{95530324-A158-4653-850E-F4DDDE6A524E}" srcOrd="5" destOrd="0" presId="urn:microsoft.com/office/officeart/2005/8/layout/vList3"/>
    <dgm:cxn modelId="{38421149-7D04-4F65-9968-F5F73B6CD848}" type="presParOf" srcId="{6D2651E1-156E-483E-9FE0-83BAFCB73F32}" destId="{581FB742-F885-4AEE-9578-7F967B307A30}" srcOrd="6" destOrd="0" presId="urn:microsoft.com/office/officeart/2005/8/layout/vList3"/>
    <dgm:cxn modelId="{8F41042F-3D0F-4418-A575-8CEBEA0D0D21}" type="presParOf" srcId="{581FB742-F885-4AEE-9578-7F967B307A30}" destId="{8D5267A1-5B89-48E5-9FD5-5020CE45CC3C}" srcOrd="0" destOrd="0" presId="urn:microsoft.com/office/officeart/2005/8/layout/vList3"/>
    <dgm:cxn modelId="{C95490A9-41CC-46B7-B927-E56613C93BB4}" type="presParOf" srcId="{581FB742-F885-4AEE-9578-7F967B307A30}" destId="{69587F7A-B547-4637-8E42-0EFC21C3346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E58E1C6-6C55-4A7F-9AED-B1774E91BC70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9E3F810-D764-4D30-8B98-90E30F5224F6}">
      <dgm:prSet phldrT="[Text]"/>
      <dgm:spPr/>
      <dgm:t>
        <a:bodyPr/>
        <a:lstStyle/>
        <a:p>
          <a:r>
            <a:rPr lang="en-US" b="1" dirty="0"/>
            <a:t>General Framework</a:t>
          </a:r>
        </a:p>
      </dgm:t>
    </dgm:pt>
    <dgm:pt modelId="{42ED4507-1731-4014-AE43-35FDBEAFAAAE}" type="parTrans" cxnId="{8A458CE3-42A0-4E4A-952C-31400F39494E}">
      <dgm:prSet/>
      <dgm:spPr/>
      <dgm:t>
        <a:bodyPr/>
        <a:lstStyle/>
        <a:p>
          <a:endParaRPr lang="en-US"/>
        </a:p>
      </dgm:t>
    </dgm:pt>
    <dgm:pt modelId="{12E9D208-45A1-411A-B866-47D325615AD2}" type="sibTrans" cxnId="{8A458CE3-42A0-4E4A-952C-31400F39494E}">
      <dgm:prSet/>
      <dgm:spPr/>
      <dgm:t>
        <a:bodyPr/>
        <a:lstStyle/>
        <a:p>
          <a:endParaRPr lang="en-US"/>
        </a:p>
      </dgm:t>
    </dgm:pt>
    <dgm:pt modelId="{96326D33-A22E-4FF4-AAA8-C5A36CE2B803}">
      <dgm:prSet phldrT="[Text]"/>
      <dgm:spPr/>
      <dgm:t>
        <a:bodyPr/>
        <a:lstStyle/>
        <a:p>
          <a:r>
            <a:rPr lang="vi-VN" b="1" dirty="0" smtClean="0"/>
            <a:t>Tiến hành</a:t>
          </a:r>
          <a:r>
            <a:rPr lang="en-US" b="1" dirty="0" smtClean="0"/>
            <a:t> </a:t>
          </a:r>
          <a:r>
            <a:rPr lang="vi-VN" b="1" dirty="0" smtClean="0"/>
            <a:t>Chatbot để trả</a:t>
          </a:r>
          <a:r>
            <a:rPr lang="en-US" b="1" dirty="0" smtClean="0"/>
            <a:t> </a:t>
          </a:r>
          <a:r>
            <a:rPr lang="vi-VN" b="1" dirty="0" smtClean="0"/>
            <a:t>lời các câu hỏi</a:t>
          </a:r>
          <a:r>
            <a:rPr lang="en-US" b="1" dirty="0" smtClean="0"/>
            <a:t> </a:t>
          </a:r>
          <a:r>
            <a:rPr lang="vi-VN" b="1" dirty="0" smtClean="0"/>
            <a:t>Áp dụng lý</a:t>
          </a:r>
          <a:r>
            <a:rPr lang="en-US" b="1" dirty="0" smtClean="0"/>
            <a:t> </a:t>
          </a:r>
          <a:r>
            <a:rPr lang="vi-VN" b="1" dirty="0" smtClean="0"/>
            <a:t>thuyết hợp nhất</a:t>
          </a:r>
          <a:r>
            <a:rPr lang="en-US" b="1" dirty="0" smtClean="0"/>
            <a:t> </a:t>
          </a:r>
          <a:r>
            <a:rPr lang="vi-VN" b="1" dirty="0" smtClean="0"/>
            <a:t>niềm tin</a:t>
          </a:r>
          <a:r>
            <a:rPr lang="en-US" b="1" dirty="0" smtClean="0"/>
            <a:t> </a:t>
          </a:r>
          <a:r>
            <a:rPr lang="vi-VN" b="1" noProof="0" dirty="0" smtClean="0"/>
            <a:t>(belief merging)</a:t>
          </a:r>
          <a:r>
            <a:rPr lang="vi-VN" b="1" dirty="0" smtClean="0"/>
            <a:t> để cải</a:t>
          </a:r>
          <a:r>
            <a:rPr lang="en-US" b="1" dirty="0" smtClean="0"/>
            <a:t> </a:t>
          </a:r>
          <a:r>
            <a:rPr lang="vi-VN" b="1" dirty="0" smtClean="0"/>
            <a:t>thiện kết quả.</a:t>
          </a:r>
          <a:endParaRPr lang="en-US" b="1" dirty="0"/>
        </a:p>
      </dgm:t>
    </dgm:pt>
    <dgm:pt modelId="{2C6869D1-6F17-4438-BDB2-C9B601BF7B79}" type="parTrans" cxnId="{1E79DF57-94A9-4B95-A111-DD465DCFFB70}">
      <dgm:prSet/>
      <dgm:spPr/>
      <dgm:t>
        <a:bodyPr/>
        <a:lstStyle/>
        <a:p>
          <a:endParaRPr lang="en-US"/>
        </a:p>
      </dgm:t>
    </dgm:pt>
    <dgm:pt modelId="{4BFDE53B-49F2-415B-8E4E-B069726E539C}" type="sibTrans" cxnId="{1E79DF57-94A9-4B95-A111-DD465DCFFB70}">
      <dgm:prSet/>
      <dgm:spPr/>
      <dgm:t>
        <a:bodyPr/>
        <a:lstStyle/>
        <a:p>
          <a:endParaRPr lang="en-US"/>
        </a:p>
      </dgm:t>
    </dgm:pt>
    <dgm:pt modelId="{DCA153F8-85E7-43CA-8F07-96BCF5C898AC}">
      <dgm:prSet phldrT="[Text]"/>
      <dgm:spPr/>
      <dgm:t>
        <a:bodyPr/>
        <a:lstStyle/>
        <a:p>
          <a:r>
            <a:rPr lang="en-US" dirty="0"/>
            <a:t>Expand Dataset and Classes </a:t>
          </a:r>
        </a:p>
      </dgm:t>
    </dgm:pt>
    <dgm:pt modelId="{9241655F-97C8-4427-AA8A-30F95797AAD2}" type="parTrans" cxnId="{DFF2949F-1572-4CBB-B2B2-41F76587D657}">
      <dgm:prSet/>
      <dgm:spPr/>
      <dgm:t>
        <a:bodyPr/>
        <a:lstStyle/>
        <a:p>
          <a:endParaRPr lang="en-US"/>
        </a:p>
      </dgm:t>
    </dgm:pt>
    <dgm:pt modelId="{ACD984F7-2AFC-4481-A93B-0476BB7051A1}" type="sibTrans" cxnId="{DFF2949F-1572-4CBB-B2B2-41F76587D657}">
      <dgm:prSet/>
      <dgm:spPr/>
      <dgm:t>
        <a:bodyPr/>
        <a:lstStyle/>
        <a:p>
          <a:endParaRPr lang="en-US"/>
        </a:p>
      </dgm:t>
    </dgm:pt>
    <dgm:pt modelId="{D4AD542E-2D73-47A8-97F1-D14D4156870F}">
      <dgm:prSet phldrT="[Text]" custT="1"/>
      <dgm:spPr/>
      <dgm:t>
        <a:bodyPr/>
        <a:lstStyle/>
        <a:p>
          <a:r>
            <a:rPr lang="vi-VN" sz="1700" b="1" noProof="0" dirty="0" smtClean="0"/>
            <a:t>Tìm hiểu </a:t>
          </a:r>
          <a:r>
            <a:rPr lang="vi-VN" sz="1700" b="1" dirty="0" smtClean="0"/>
            <a:t>với các món ăn khác và thêm nhiều tập dữ liệu để đa dạng và nâng cao độ chính xác</a:t>
          </a:r>
          <a:endParaRPr lang="en-US" sz="1700" b="1" dirty="0"/>
        </a:p>
      </dgm:t>
    </dgm:pt>
    <dgm:pt modelId="{E0C9124D-358C-4F46-8B6A-EB40516E2D99}" type="parTrans" cxnId="{907E8AF1-4F8C-4D4D-8F69-4A7F52E2110C}">
      <dgm:prSet/>
      <dgm:spPr/>
      <dgm:t>
        <a:bodyPr/>
        <a:lstStyle/>
        <a:p>
          <a:endParaRPr lang="en-US"/>
        </a:p>
      </dgm:t>
    </dgm:pt>
    <dgm:pt modelId="{CAE20D46-7309-49B7-A4EA-1D40DC027016}" type="sibTrans" cxnId="{907E8AF1-4F8C-4D4D-8F69-4A7F52E2110C}">
      <dgm:prSet/>
      <dgm:spPr/>
      <dgm:t>
        <a:bodyPr/>
        <a:lstStyle/>
        <a:p>
          <a:endParaRPr lang="en-US"/>
        </a:p>
      </dgm:t>
    </dgm:pt>
    <dgm:pt modelId="{84FC1DAA-C9AA-4640-B63F-418D65A4A248}">
      <dgm:prSet phldrT="[Text]"/>
      <dgm:spPr/>
      <dgm:t>
        <a:bodyPr/>
        <a:lstStyle/>
        <a:p>
          <a:r>
            <a:rPr lang="en-US" dirty="0"/>
            <a:t>Hierarchy classification</a:t>
          </a:r>
        </a:p>
      </dgm:t>
    </dgm:pt>
    <dgm:pt modelId="{202AE4E7-B3E5-4767-A016-252E9D6DB833}" type="parTrans" cxnId="{31FFC34C-8989-4B56-8C3C-425CC40269D0}">
      <dgm:prSet/>
      <dgm:spPr/>
      <dgm:t>
        <a:bodyPr/>
        <a:lstStyle/>
        <a:p>
          <a:endParaRPr lang="en-US"/>
        </a:p>
      </dgm:t>
    </dgm:pt>
    <dgm:pt modelId="{910A6441-26E4-496F-B8AE-10B629C6A955}" type="sibTrans" cxnId="{31FFC34C-8989-4B56-8C3C-425CC40269D0}">
      <dgm:prSet/>
      <dgm:spPr/>
      <dgm:t>
        <a:bodyPr/>
        <a:lstStyle/>
        <a:p>
          <a:endParaRPr lang="en-US"/>
        </a:p>
      </dgm:t>
    </dgm:pt>
    <dgm:pt modelId="{55E022DA-4DCF-45B0-AB21-C7C89CD57884}">
      <dgm:prSet phldrT="[Text]"/>
      <dgm:spPr/>
      <dgm:t>
        <a:bodyPr/>
        <a:lstStyle/>
        <a:p>
          <a:r>
            <a:rPr lang="vi-VN" b="1" dirty="0" smtClean="0"/>
            <a:t>Đề xuất một khung phân cấp mới để cải thiện các vấn đề có độ khác biệt thấp</a:t>
          </a:r>
          <a:endParaRPr lang="en-US" b="1" dirty="0"/>
        </a:p>
      </dgm:t>
    </dgm:pt>
    <dgm:pt modelId="{D7406B32-08A8-4FCE-B586-60A1293F74A4}" type="parTrans" cxnId="{462EC114-08B1-4C85-9D04-1A16C2675DFA}">
      <dgm:prSet/>
      <dgm:spPr/>
      <dgm:t>
        <a:bodyPr/>
        <a:lstStyle/>
        <a:p>
          <a:endParaRPr lang="en-US"/>
        </a:p>
      </dgm:t>
    </dgm:pt>
    <dgm:pt modelId="{214F4EA8-7F32-4816-8F34-9AEE2C6102A1}" type="sibTrans" cxnId="{462EC114-08B1-4C85-9D04-1A16C2675DFA}">
      <dgm:prSet/>
      <dgm:spPr/>
      <dgm:t>
        <a:bodyPr/>
        <a:lstStyle/>
        <a:p>
          <a:endParaRPr lang="en-US"/>
        </a:p>
      </dgm:t>
    </dgm:pt>
    <dgm:pt modelId="{639E0F20-C885-495D-B8F6-37B76041541D}">
      <dgm:prSet phldrT="[Text]"/>
      <dgm:spPr/>
      <dgm:t>
        <a:bodyPr/>
        <a:lstStyle/>
        <a:p>
          <a:r>
            <a:rPr lang="en-US" dirty="0"/>
            <a:t>Web and App</a:t>
          </a:r>
        </a:p>
      </dgm:t>
    </dgm:pt>
    <dgm:pt modelId="{1FBD951D-8E75-4602-9240-95A507F19FE8}" type="parTrans" cxnId="{C8F42948-04CC-44F8-ABD5-C7B66ECBAD29}">
      <dgm:prSet/>
      <dgm:spPr/>
      <dgm:t>
        <a:bodyPr/>
        <a:lstStyle/>
        <a:p>
          <a:endParaRPr lang="en-US"/>
        </a:p>
      </dgm:t>
    </dgm:pt>
    <dgm:pt modelId="{B0BF876C-CE48-4D0A-BF33-C2C84D407640}" type="sibTrans" cxnId="{C8F42948-04CC-44F8-ABD5-C7B66ECBAD29}">
      <dgm:prSet/>
      <dgm:spPr/>
      <dgm:t>
        <a:bodyPr/>
        <a:lstStyle/>
        <a:p>
          <a:endParaRPr lang="en-US"/>
        </a:p>
      </dgm:t>
    </dgm:pt>
    <dgm:pt modelId="{AB27E113-6D8C-4026-A654-6C013B600ABA}">
      <dgm:prSet phldrT="[Text]"/>
      <dgm:spPr/>
      <dgm:t>
        <a:bodyPr/>
        <a:lstStyle/>
        <a:p>
          <a:r>
            <a:rPr lang="vi-VN" b="1" dirty="0" smtClean="0"/>
            <a:t>Xây dựng ứng dụng di động cho du lịch V</a:t>
          </a:r>
          <a:r>
            <a:rPr lang="vi-VN" b="1" noProof="0" dirty="0" smtClean="0"/>
            <a:t>iệt Nam</a:t>
          </a:r>
          <a:endParaRPr lang="vi-VN" b="1" noProof="0" dirty="0"/>
        </a:p>
      </dgm:t>
    </dgm:pt>
    <dgm:pt modelId="{5B63825A-827B-4033-92CF-5CBDADA752EF}" type="parTrans" cxnId="{DF53A15E-A376-4290-92FF-FF4238258348}">
      <dgm:prSet/>
      <dgm:spPr/>
      <dgm:t>
        <a:bodyPr/>
        <a:lstStyle/>
        <a:p>
          <a:endParaRPr lang="en-US"/>
        </a:p>
      </dgm:t>
    </dgm:pt>
    <dgm:pt modelId="{94848DAB-8BA7-48E7-9A00-C8418981787D}" type="sibTrans" cxnId="{DF53A15E-A376-4290-92FF-FF4238258348}">
      <dgm:prSet/>
      <dgm:spPr/>
      <dgm:t>
        <a:bodyPr/>
        <a:lstStyle/>
        <a:p>
          <a:endParaRPr lang="en-US"/>
        </a:p>
      </dgm:t>
    </dgm:pt>
    <dgm:pt modelId="{DCB85480-0150-46CC-B133-592B4BF5E4F6}" type="pres">
      <dgm:prSet presAssocID="{EE58E1C6-6C55-4A7F-9AED-B1774E91BC70}" presName="Name0" presStyleCnt="0">
        <dgm:presLayoutVars>
          <dgm:chMax val="5"/>
          <dgm:chPref val="5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0882A2F4-BDCF-4BCF-9987-87049BC5E03A}" type="pres">
      <dgm:prSet presAssocID="{09E3F810-D764-4D30-8B98-90E30F5224F6}" presName="parentText1" presStyleLbl="node1" presStyleIdx="0" presStyleCnt="4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FAC6CE-69A6-44B5-9F92-71E1A4BFFF9F}" type="pres">
      <dgm:prSet presAssocID="{09E3F810-D764-4D30-8B98-90E30F5224F6}" presName="childText1" presStyleLbl="solidAlignAcc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09CE91-8397-4E91-AED4-EFEBDC48D517}" type="pres">
      <dgm:prSet presAssocID="{DCA153F8-85E7-43CA-8F07-96BCF5C898AC}" presName="parentText2" presStyleLbl="node1" presStyleIdx="1" presStyleCnt="4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7C887E-AD44-4BF2-B57D-6B260C61F0D0}" type="pres">
      <dgm:prSet presAssocID="{DCA153F8-85E7-43CA-8F07-96BCF5C898AC}" presName="childText2" presStyleLbl="solidAlignAcc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6B7B3F-1E26-4AE0-AF36-8196BC9A8CFF}" type="pres">
      <dgm:prSet presAssocID="{84FC1DAA-C9AA-4640-B63F-418D65A4A248}" presName="parentText3" presStyleLbl="node1" presStyleIdx="2" presStyleCnt="4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D4865F-5F8D-4179-8DA7-7E7602DAE777}" type="pres">
      <dgm:prSet presAssocID="{84FC1DAA-C9AA-4640-B63F-418D65A4A248}" presName="childText3" presStyleLbl="solidAlignAcc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7DED1F-89BC-4750-B02C-B3397B364BC2}" type="pres">
      <dgm:prSet presAssocID="{639E0F20-C885-495D-B8F6-37B76041541D}" presName="parentText4" presStyleLbl="node1" presStyleIdx="3" presStyleCnt="4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CBADFD-0056-4FCF-BF8A-A66931AD3411}" type="pres">
      <dgm:prSet presAssocID="{639E0F20-C885-495D-B8F6-37B76041541D}" presName="childText4" presStyleLbl="solidAlignAcc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07E8AF1-4F8C-4D4D-8F69-4A7F52E2110C}" srcId="{DCA153F8-85E7-43CA-8F07-96BCF5C898AC}" destId="{D4AD542E-2D73-47A8-97F1-D14D4156870F}" srcOrd="0" destOrd="0" parTransId="{E0C9124D-358C-4F46-8B6A-EB40516E2D99}" sibTransId="{CAE20D46-7309-49B7-A4EA-1D40DC027016}"/>
    <dgm:cxn modelId="{8F2D4AFC-CD62-4237-80A4-3B08B1CDBBFE}" type="presOf" srcId="{639E0F20-C885-495D-B8F6-37B76041541D}" destId="{837DED1F-89BC-4750-B02C-B3397B364BC2}" srcOrd="0" destOrd="0" presId="urn:microsoft.com/office/officeart/2009/3/layout/IncreasingArrowsProcess"/>
    <dgm:cxn modelId="{1E79DF57-94A9-4B95-A111-DD465DCFFB70}" srcId="{09E3F810-D764-4D30-8B98-90E30F5224F6}" destId="{96326D33-A22E-4FF4-AAA8-C5A36CE2B803}" srcOrd="0" destOrd="0" parTransId="{2C6869D1-6F17-4438-BDB2-C9B601BF7B79}" sibTransId="{4BFDE53B-49F2-415B-8E4E-B069726E539C}"/>
    <dgm:cxn modelId="{31FFC34C-8989-4B56-8C3C-425CC40269D0}" srcId="{EE58E1C6-6C55-4A7F-9AED-B1774E91BC70}" destId="{84FC1DAA-C9AA-4640-B63F-418D65A4A248}" srcOrd="2" destOrd="0" parTransId="{202AE4E7-B3E5-4767-A016-252E9D6DB833}" sibTransId="{910A6441-26E4-496F-B8AE-10B629C6A955}"/>
    <dgm:cxn modelId="{462EC114-08B1-4C85-9D04-1A16C2675DFA}" srcId="{84FC1DAA-C9AA-4640-B63F-418D65A4A248}" destId="{55E022DA-4DCF-45B0-AB21-C7C89CD57884}" srcOrd="0" destOrd="0" parTransId="{D7406B32-08A8-4FCE-B586-60A1293F74A4}" sibTransId="{214F4EA8-7F32-4816-8F34-9AEE2C6102A1}"/>
    <dgm:cxn modelId="{424804C3-3B59-4904-AE48-7C98E97DE9B0}" type="presOf" srcId="{EE58E1C6-6C55-4A7F-9AED-B1774E91BC70}" destId="{DCB85480-0150-46CC-B133-592B4BF5E4F6}" srcOrd="0" destOrd="0" presId="urn:microsoft.com/office/officeart/2009/3/layout/IncreasingArrowsProcess"/>
    <dgm:cxn modelId="{C8F42948-04CC-44F8-ABD5-C7B66ECBAD29}" srcId="{EE58E1C6-6C55-4A7F-9AED-B1774E91BC70}" destId="{639E0F20-C885-495D-B8F6-37B76041541D}" srcOrd="3" destOrd="0" parTransId="{1FBD951D-8E75-4602-9240-95A507F19FE8}" sibTransId="{B0BF876C-CE48-4D0A-BF33-C2C84D407640}"/>
    <dgm:cxn modelId="{DFF2949F-1572-4CBB-B2B2-41F76587D657}" srcId="{EE58E1C6-6C55-4A7F-9AED-B1774E91BC70}" destId="{DCA153F8-85E7-43CA-8F07-96BCF5C898AC}" srcOrd="1" destOrd="0" parTransId="{9241655F-97C8-4427-AA8A-30F95797AAD2}" sibTransId="{ACD984F7-2AFC-4481-A93B-0476BB7051A1}"/>
    <dgm:cxn modelId="{11E88D22-B580-42E6-B238-4B7F54AA7626}" type="presOf" srcId="{AB27E113-6D8C-4026-A654-6C013B600ABA}" destId="{48CBADFD-0056-4FCF-BF8A-A66931AD3411}" srcOrd="0" destOrd="0" presId="urn:microsoft.com/office/officeart/2009/3/layout/IncreasingArrowsProcess"/>
    <dgm:cxn modelId="{345CE145-5C02-4C2C-8A55-56F0602CDA03}" type="presOf" srcId="{09E3F810-D764-4D30-8B98-90E30F5224F6}" destId="{0882A2F4-BDCF-4BCF-9987-87049BC5E03A}" srcOrd="0" destOrd="0" presId="urn:microsoft.com/office/officeart/2009/3/layout/IncreasingArrowsProcess"/>
    <dgm:cxn modelId="{0B3586F9-16B8-4F93-88D2-129A2AFA3806}" type="presOf" srcId="{DCA153F8-85E7-43CA-8F07-96BCF5C898AC}" destId="{EA09CE91-8397-4E91-AED4-EFEBDC48D517}" srcOrd="0" destOrd="0" presId="urn:microsoft.com/office/officeart/2009/3/layout/IncreasingArrowsProcess"/>
    <dgm:cxn modelId="{D5EE337C-C1DF-4C7E-9A89-BB37FC430ACD}" type="presOf" srcId="{96326D33-A22E-4FF4-AAA8-C5A36CE2B803}" destId="{4EFAC6CE-69A6-44B5-9F92-71E1A4BFFF9F}" srcOrd="0" destOrd="0" presId="urn:microsoft.com/office/officeart/2009/3/layout/IncreasingArrowsProcess"/>
    <dgm:cxn modelId="{EF8F563C-9F39-4B6F-9861-8129E2C65DCF}" type="presOf" srcId="{84FC1DAA-C9AA-4640-B63F-418D65A4A248}" destId="{226B7B3F-1E26-4AE0-AF36-8196BC9A8CFF}" srcOrd="0" destOrd="0" presId="urn:microsoft.com/office/officeart/2009/3/layout/IncreasingArrowsProcess"/>
    <dgm:cxn modelId="{10B54607-F953-4E6E-9FFF-644526BF0D54}" type="presOf" srcId="{D4AD542E-2D73-47A8-97F1-D14D4156870F}" destId="{027C887E-AD44-4BF2-B57D-6B260C61F0D0}" srcOrd="0" destOrd="0" presId="urn:microsoft.com/office/officeart/2009/3/layout/IncreasingArrowsProcess"/>
    <dgm:cxn modelId="{8A458CE3-42A0-4E4A-952C-31400F39494E}" srcId="{EE58E1C6-6C55-4A7F-9AED-B1774E91BC70}" destId="{09E3F810-D764-4D30-8B98-90E30F5224F6}" srcOrd="0" destOrd="0" parTransId="{42ED4507-1731-4014-AE43-35FDBEAFAAAE}" sibTransId="{12E9D208-45A1-411A-B866-47D325615AD2}"/>
    <dgm:cxn modelId="{2166C2CC-CBA4-422B-9BC8-F721A6935B02}" type="presOf" srcId="{55E022DA-4DCF-45B0-AB21-C7C89CD57884}" destId="{E5D4865F-5F8D-4179-8DA7-7E7602DAE777}" srcOrd="0" destOrd="0" presId="urn:microsoft.com/office/officeart/2009/3/layout/IncreasingArrowsProcess"/>
    <dgm:cxn modelId="{DF53A15E-A376-4290-92FF-FF4238258348}" srcId="{639E0F20-C885-495D-B8F6-37B76041541D}" destId="{AB27E113-6D8C-4026-A654-6C013B600ABA}" srcOrd="0" destOrd="0" parTransId="{5B63825A-827B-4033-92CF-5CBDADA752EF}" sibTransId="{94848DAB-8BA7-48E7-9A00-C8418981787D}"/>
    <dgm:cxn modelId="{8FCB85C2-31FF-465A-A8BF-F4AA7B1E256E}" type="presParOf" srcId="{DCB85480-0150-46CC-B133-592B4BF5E4F6}" destId="{0882A2F4-BDCF-4BCF-9987-87049BC5E03A}" srcOrd="0" destOrd="0" presId="urn:microsoft.com/office/officeart/2009/3/layout/IncreasingArrowsProcess"/>
    <dgm:cxn modelId="{A3FA97B1-C560-4FDA-9B78-728B786415AC}" type="presParOf" srcId="{DCB85480-0150-46CC-B133-592B4BF5E4F6}" destId="{4EFAC6CE-69A6-44B5-9F92-71E1A4BFFF9F}" srcOrd="1" destOrd="0" presId="urn:microsoft.com/office/officeart/2009/3/layout/IncreasingArrowsProcess"/>
    <dgm:cxn modelId="{CF66D85C-8FEA-4BB9-83E3-C57CC92FCA7A}" type="presParOf" srcId="{DCB85480-0150-46CC-B133-592B4BF5E4F6}" destId="{EA09CE91-8397-4E91-AED4-EFEBDC48D517}" srcOrd="2" destOrd="0" presId="urn:microsoft.com/office/officeart/2009/3/layout/IncreasingArrowsProcess"/>
    <dgm:cxn modelId="{C9F469EC-265B-4323-8087-5FFB93055A8F}" type="presParOf" srcId="{DCB85480-0150-46CC-B133-592B4BF5E4F6}" destId="{027C887E-AD44-4BF2-B57D-6B260C61F0D0}" srcOrd="3" destOrd="0" presId="urn:microsoft.com/office/officeart/2009/3/layout/IncreasingArrowsProcess"/>
    <dgm:cxn modelId="{93C436B1-6966-4136-AA14-22985BCB2861}" type="presParOf" srcId="{DCB85480-0150-46CC-B133-592B4BF5E4F6}" destId="{226B7B3F-1E26-4AE0-AF36-8196BC9A8CFF}" srcOrd="4" destOrd="0" presId="urn:microsoft.com/office/officeart/2009/3/layout/IncreasingArrowsProcess"/>
    <dgm:cxn modelId="{7819055B-B919-49DA-9B58-3C57FA6FAD76}" type="presParOf" srcId="{DCB85480-0150-46CC-B133-592B4BF5E4F6}" destId="{E5D4865F-5F8D-4179-8DA7-7E7602DAE777}" srcOrd="5" destOrd="0" presId="urn:microsoft.com/office/officeart/2009/3/layout/IncreasingArrowsProcess"/>
    <dgm:cxn modelId="{546C6949-39D2-4BB4-85A7-690E6CE75DF3}" type="presParOf" srcId="{DCB85480-0150-46CC-B133-592B4BF5E4F6}" destId="{837DED1F-89BC-4750-B02C-B3397B364BC2}" srcOrd="6" destOrd="0" presId="urn:microsoft.com/office/officeart/2009/3/layout/IncreasingArrowsProcess"/>
    <dgm:cxn modelId="{DF5B449D-EB61-4BDD-BADF-E65E50045881}" type="presParOf" srcId="{DCB85480-0150-46CC-B133-592B4BF5E4F6}" destId="{48CBADFD-0056-4FCF-BF8A-A66931AD3411}" srcOrd="7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C6CCAE-1F46-41A7-865E-B129B900BE29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959977-3BF9-4CA8-8CD6-CE21E9E6E86A}">
      <dsp:nvSpPr>
        <dsp:cNvPr id="0" name=""/>
        <dsp:cNvSpPr/>
      </dsp:nvSpPr>
      <dsp:spPr>
        <a:xfrm>
          <a:off x="384538" y="253918"/>
          <a:ext cx="5656275" cy="50816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3354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>
              <a:solidFill>
                <a:schemeClr val="tx1">
                  <a:lumMod val="95000"/>
                  <a:lumOff val="5000"/>
                </a:schemeClr>
              </a:solidFill>
            </a:rPr>
            <a:t>Motivation</a:t>
          </a:r>
        </a:p>
      </dsp:txBody>
      <dsp:txXfrm>
        <a:off x="384538" y="253918"/>
        <a:ext cx="5656275" cy="508162"/>
      </dsp:txXfrm>
    </dsp:sp>
    <dsp:sp modelId="{66EEE32A-6449-4864-B4BA-35216EF9BC49}">
      <dsp:nvSpPr>
        <dsp:cNvPr id="0" name=""/>
        <dsp:cNvSpPr/>
      </dsp:nvSpPr>
      <dsp:spPr>
        <a:xfrm>
          <a:off x="66936" y="190398"/>
          <a:ext cx="635203" cy="635203"/>
        </a:xfrm>
        <a:prstGeom prst="ellipse">
          <a:avLst/>
        </a:prstGeom>
        <a:solidFill>
          <a:schemeClr val="accent1">
            <a:lumMod val="50000"/>
          </a:schemeClr>
        </a:solidFill>
        <a:ln w="12700" cap="flat" cmpd="sng" algn="ctr">
          <a:noFill/>
          <a:prstDash val="solid"/>
          <a:miter lim="800000"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5D0869-A6A3-4FBF-B27A-0320A94FED4A}">
      <dsp:nvSpPr>
        <dsp:cNvPr id="0" name=""/>
        <dsp:cNvSpPr/>
      </dsp:nvSpPr>
      <dsp:spPr>
        <a:xfrm>
          <a:off x="748672" y="1015918"/>
          <a:ext cx="5292140" cy="508162"/>
        </a:xfrm>
        <a:prstGeom prst="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3354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>
              <a:solidFill>
                <a:schemeClr val="tx1">
                  <a:lumMod val="95000"/>
                  <a:lumOff val="5000"/>
                </a:schemeClr>
              </a:solidFill>
            </a:rPr>
            <a:t>Background</a:t>
          </a:r>
        </a:p>
      </dsp:txBody>
      <dsp:txXfrm>
        <a:off x="748672" y="1015918"/>
        <a:ext cx="5292140" cy="508162"/>
      </dsp:txXfrm>
    </dsp:sp>
    <dsp:sp modelId="{635DE59E-3524-4522-8B63-C1A41E753C94}">
      <dsp:nvSpPr>
        <dsp:cNvPr id="0" name=""/>
        <dsp:cNvSpPr/>
      </dsp:nvSpPr>
      <dsp:spPr>
        <a:xfrm>
          <a:off x="431071" y="952398"/>
          <a:ext cx="635203" cy="635203"/>
        </a:xfrm>
        <a:prstGeom prst="ellipse">
          <a:avLst/>
        </a:prstGeom>
        <a:solidFill>
          <a:srgbClr val="0070C0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B1CF21-AE9F-481F-A5A4-BA19CCCDFB39}">
      <dsp:nvSpPr>
        <dsp:cNvPr id="0" name=""/>
        <dsp:cNvSpPr/>
      </dsp:nvSpPr>
      <dsp:spPr>
        <a:xfrm>
          <a:off x="860432" y="1777918"/>
          <a:ext cx="5180380" cy="508162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3354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>
              <a:solidFill>
                <a:schemeClr val="tx1">
                  <a:lumMod val="95000"/>
                  <a:lumOff val="5000"/>
                </a:schemeClr>
              </a:solidFill>
            </a:rPr>
            <a:t>Proposal Method</a:t>
          </a:r>
        </a:p>
      </dsp:txBody>
      <dsp:txXfrm>
        <a:off x="860432" y="1777918"/>
        <a:ext cx="5180380" cy="508162"/>
      </dsp:txXfrm>
    </dsp:sp>
    <dsp:sp modelId="{F37FC62A-F12D-4178-BEAD-F2C8B6009EDA}">
      <dsp:nvSpPr>
        <dsp:cNvPr id="0" name=""/>
        <dsp:cNvSpPr/>
      </dsp:nvSpPr>
      <dsp:spPr>
        <a:xfrm>
          <a:off x="542831" y="1714398"/>
          <a:ext cx="635203" cy="635203"/>
        </a:xfrm>
        <a:prstGeom prst="ellipse">
          <a:avLst/>
        </a:prstGeom>
        <a:solidFill>
          <a:schemeClr val="accent6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62F519-284C-48F5-806B-3DAD58F6914B}">
      <dsp:nvSpPr>
        <dsp:cNvPr id="0" name=""/>
        <dsp:cNvSpPr/>
      </dsp:nvSpPr>
      <dsp:spPr>
        <a:xfrm>
          <a:off x="748672" y="2539918"/>
          <a:ext cx="5292140" cy="508162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3354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>
              <a:solidFill>
                <a:schemeClr val="tx1">
                  <a:lumMod val="95000"/>
                  <a:lumOff val="5000"/>
                </a:schemeClr>
              </a:solidFill>
            </a:rPr>
            <a:t>Experimental Result &amp; Application</a:t>
          </a:r>
        </a:p>
      </dsp:txBody>
      <dsp:txXfrm>
        <a:off x="748672" y="2539918"/>
        <a:ext cx="5292140" cy="508162"/>
      </dsp:txXfrm>
    </dsp:sp>
    <dsp:sp modelId="{E33F9BC8-8ED7-4D91-91B3-DB978D89BD7B}">
      <dsp:nvSpPr>
        <dsp:cNvPr id="0" name=""/>
        <dsp:cNvSpPr/>
      </dsp:nvSpPr>
      <dsp:spPr>
        <a:xfrm>
          <a:off x="431071" y="2476398"/>
          <a:ext cx="635203" cy="635203"/>
        </a:xfrm>
        <a:prstGeom prst="ellipse">
          <a:avLst/>
        </a:prstGeom>
        <a:solidFill>
          <a:srgbClr val="00B050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7050EB-9658-4ABD-8AEB-AAC03DE39F10}">
      <dsp:nvSpPr>
        <dsp:cNvPr id="0" name=""/>
        <dsp:cNvSpPr/>
      </dsp:nvSpPr>
      <dsp:spPr>
        <a:xfrm>
          <a:off x="384538" y="3301918"/>
          <a:ext cx="5656275" cy="508162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3354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>
              <a:solidFill>
                <a:schemeClr val="tx1">
                  <a:lumMod val="95000"/>
                  <a:lumOff val="5000"/>
                </a:schemeClr>
              </a:solidFill>
            </a:rPr>
            <a:t>Conclusion</a:t>
          </a:r>
        </a:p>
      </dsp:txBody>
      <dsp:txXfrm>
        <a:off x="384538" y="3301918"/>
        <a:ext cx="5656275" cy="508162"/>
      </dsp:txXfrm>
    </dsp:sp>
    <dsp:sp modelId="{5EF059FE-14F9-4E1E-8514-947E96F37029}">
      <dsp:nvSpPr>
        <dsp:cNvPr id="0" name=""/>
        <dsp:cNvSpPr/>
      </dsp:nvSpPr>
      <dsp:spPr>
        <a:xfrm>
          <a:off x="66936" y="3238398"/>
          <a:ext cx="635203" cy="635203"/>
        </a:xfrm>
        <a:prstGeom prst="ellipse">
          <a:avLst/>
        </a:prstGeom>
        <a:solidFill>
          <a:schemeClr val="accent6">
            <a:lumMod val="50000"/>
          </a:schemeClr>
        </a:solidFill>
        <a:ln w="12700" cap="flat" cmpd="sng" algn="ctr">
          <a:noFill/>
          <a:prstDash val="solid"/>
          <a:miter lim="800000"/>
        </a:ln>
        <a:effectLst/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E80DE0-38AD-4CB2-B730-D401F6368D6D}">
      <dsp:nvSpPr>
        <dsp:cNvPr id="0" name=""/>
        <dsp:cNvSpPr/>
      </dsp:nvSpPr>
      <dsp:spPr>
        <a:xfrm rot="10800000">
          <a:off x="1525417" y="2611"/>
          <a:ext cx="5657040" cy="827427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4872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vi-VN" sz="1800" b="1" i="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Xây dựng được tập dữ liệu các món ăn đặc sản Việt Nam</a:t>
          </a:r>
          <a:endParaRPr lang="en-US" sz="1800" b="1" i="0" kern="1200" dirty="0">
            <a:solidFill>
              <a:schemeClr val="tx1"/>
            </a:solidFill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 rot="10800000">
        <a:off x="1732274" y="2611"/>
        <a:ext cx="5450183" cy="827427"/>
      </dsp:txXfrm>
    </dsp:sp>
    <dsp:sp modelId="{E3489BD0-8FE0-495D-AC11-3E89EE4D1913}">
      <dsp:nvSpPr>
        <dsp:cNvPr id="0" name=""/>
        <dsp:cNvSpPr/>
      </dsp:nvSpPr>
      <dsp:spPr>
        <a:xfrm>
          <a:off x="1154750" y="2611"/>
          <a:ext cx="827427" cy="827427"/>
        </a:xfrm>
        <a:prstGeom prst="ellipse">
          <a:avLst/>
        </a:prstGeom>
        <a:solidFill>
          <a:schemeClr val="accent5">
            <a:lumMod val="50000"/>
          </a:schemeClr>
        </a:solidFill>
        <a:ln w="12700" cap="flat" cmpd="sng" algn="ctr">
          <a:noFill/>
          <a:prstDash val="solid"/>
          <a:miter lim="800000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8222F9-542F-4A20-8043-430A20E85901}">
      <dsp:nvSpPr>
        <dsp:cNvPr id="0" name=""/>
        <dsp:cNvSpPr/>
      </dsp:nvSpPr>
      <dsp:spPr>
        <a:xfrm rot="10800000">
          <a:off x="1416300" y="1077032"/>
          <a:ext cx="5802529" cy="827427"/>
        </a:xfrm>
        <a:prstGeom prst="homePlate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4872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sz="1800" b="1" i="0" kern="1200" dirty="0" err="1">
              <a:solidFill>
                <a:schemeClr val="tx1"/>
              </a:solidFill>
            </a:rPr>
            <a:t>Huấn</a:t>
          </a:r>
          <a:r>
            <a:rPr lang="en-US" sz="1800" b="1" i="0" kern="1200" dirty="0">
              <a:solidFill>
                <a:schemeClr val="tx1"/>
              </a:solidFill>
            </a:rPr>
            <a:t> </a:t>
          </a:r>
          <a:r>
            <a:rPr lang="en-US" sz="1800" b="1" i="0" kern="1200" dirty="0" err="1">
              <a:solidFill>
                <a:schemeClr val="tx1"/>
              </a:solidFill>
            </a:rPr>
            <a:t>luyện</a:t>
          </a:r>
          <a:r>
            <a:rPr lang="en-US" sz="1800" b="1" i="0" kern="1200" dirty="0">
              <a:solidFill>
                <a:schemeClr val="tx1"/>
              </a:solidFill>
            </a:rPr>
            <a:t> </a:t>
          </a:r>
          <a:r>
            <a:rPr lang="en-US" sz="1800" b="1" i="0" kern="1200" dirty="0" err="1">
              <a:solidFill>
                <a:schemeClr val="tx1"/>
              </a:solidFill>
            </a:rPr>
            <a:t>dữ</a:t>
          </a:r>
          <a:r>
            <a:rPr lang="en-US" sz="1800" b="1" i="0" kern="1200" dirty="0">
              <a:solidFill>
                <a:schemeClr val="tx1"/>
              </a:solidFill>
            </a:rPr>
            <a:t> </a:t>
          </a:r>
          <a:r>
            <a:rPr lang="en-US" sz="1800" b="1" i="0" kern="1200" dirty="0" err="1">
              <a:solidFill>
                <a:schemeClr val="tx1"/>
              </a:solidFill>
            </a:rPr>
            <a:t>liệu</a:t>
          </a:r>
          <a:r>
            <a:rPr lang="en-US" sz="1800" b="1" i="0" kern="1200" dirty="0">
              <a:solidFill>
                <a:schemeClr val="tx1"/>
              </a:solidFill>
            </a:rPr>
            <a:t> </a:t>
          </a:r>
          <a:r>
            <a:rPr lang="en-US" sz="1800" b="1" i="0" kern="1200" dirty="0" err="1">
              <a:solidFill>
                <a:schemeClr val="tx1"/>
              </a:solidFill>
            </a:rPr>
            <a:t>với</a:t>
          </a:r>
          <a:r>
            <a:rPr lang="en-US" sz="1800" b="1" i="0" kern="1200" dirty="0">
              <a:solidFill>
                <a:schemeClr val="tx1"/>
              </a:solidFill>
            </a:rPr>
            <a:t> </a:t>
          </a:r>
          <a:r>
            <a:rPr lang="en-US" sz="1800" b="1" i="0" kern="1200" dirty="0" err="1">
              <a:solidFill>
                <a:schemeClr val="tx1"/>
              </a:solidFill>
            </a:rPr>
            <a:t>mô</a:t>
          </a:r>
          <a:r>
            <a:rPr lang="en-US" sz="1800" b="1" i="0" kern="1200" dirty="0">
              <a:solidFill>
                <a:schemeClr val="tx1"/>
              </a:solidFill>
            </a:rPr>
            <a:t> </a:t>
          </a:r>
          <a:r>
            <a:rPr lang="en-US" sz="1800" b="1" i="0" kern="1200" dirty="0" err="1">
              <a:solidFill>
                <a:schemeClr val="tx1"/>
              </a:solidFill>
            </a:rPr>
            <a:t>hình</a:t>
          </a:r>
          <a:r>
            <a:rPr lang="en-US" sz="1800" b="1" i="0" kern="1200" dirty="0">
              <a:solidFill>
                <a:schemeClr val="tx1"/>
              </a:solidFill>
            </a:rPr>
            <a:t> </a:t>
          </a:r>
          <a:r>
            <a:rPr lang="en-US" sz="1800" b="1" i="0" kern="1200" dirty="0" err="1">
              <a:solidFill>
                <a:schemeClr val="tx1"/>
              </a:solidFill>
            </a:rPr>
            <a:t>phát</a:t>
          </a:r>
          <a:r>
            <a:rPr lang="en-US" sz="1800" b="1" i="0" kern="1200" dirty="0">
              <a:solidFill>
                <a:schemeClr val="tx1"/>
              </a:solidFill>
            </a:rPr>
            <a:t> </a:t>
          </a:r>
          <a:r>
            <a:rPr lang="en-US" sz="1800" b="1" i="0" kern="1200" dirty="0" err="1">
              <a:solidFill>
                <a:schemeClr val="tx1"/>
              </a:solidFill>
            </a:rPr>
            <a:t>hiện</a:t>
          </a:r>
          <a:r>
            <a:rPr lang="en-US" sz="1800" b="1" i="0" kern="1200" dirty="0">
              <a:solidFill>
                <a:schemeClr val="tx1"/>
              </a:solidFill>
            </a:rPr>
            <a:t> </a:t>
          </a:r>
          <a:r>
            <a:rPr lang="en-US" sz="1800" b="1" i="0" kern="1200" dirty="0" err="1">
              <a:solidFill>
                <a:schemeClr val="tx1"/>
              </a:solidFill>
            </a:rPr>
            <a:t>đối</a:t>
          </a:r>
          <a:r>
            <a:rPr lang="en-US" sz="1800" b="1" i="0" kern="1200" dirty="0">
              <a:solidFill>
                <a:schemeClr val="tx1"/>
              </a:solidFill>
            </a:rPr>
            <a:t> </a:t>
          </a:r>
          <a:r>
            <a:rPr lang="en-US" sz="1800" b="1" i="0" kern="1200" dirty="0" err="1">
              <a:solidFill>
                <a:schemeClr val="tx1"/>
              </a:solidFill>
            </a:rPr>
            <a:t>tượng</a:t>
          </a:r>
          <a:r>
            <a:rPr lang="en-US" sz="1800" b="1" i="0" kern="1200" dirty="0">
              <a:solidFill>
                <a:schemeClr val="tx1"/>
              </a:solidFill>
            </a:rPr>
            <a:t> (object detection)</a:t>
          </a:r>
        </a:p>
      </dsp:txBody>
      <dsp:txXfrm rot="10800000">
        <a:off x="1623157" y="1077032"/>
        <a:ext cx="5595672" cy="827427"/>
      </dsp:txXfrm>
    </dsp:sp>
    <dsp:sp modelId="{E03F1993-280F-49C7-B680-F6EE305796AA}">
      <dsp:nvSpPr>
        <dsp:cNvPr id="0" name=""/>
        <dsp:cNvSpPr/>
      </dsp:nvSpPr>
      <dsp:spPr>
        <a:xfrm>
          <a:off x="1118378" y="1077032"/>
          <a:ext cx="827427" cy="827427"/>
        </a:xfrm>
        <a:prstGeom prst="ellipse">
          <a:avLst/>
        </a:prstGeom>
        <a:solidFill>
          <a:srgbClr val="B9EFBF"/>
        </a:solidFill>
        <a:ln w="12700" cap="flat" cmpd="sng" algn="ctr">
          <a:noFill/>
          <a:prstDash val="solid"/>
          <a:miter lim="800000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77C632-E8A5-4658-BEF1-43E556F6F8E7}">
      <dsp:nvSpPr>
        <dsp:cNvPr id="0" name=""/>
        <dsp:cNvSpPr/>
      </dsp:nvSpPr>
      <dsp:spPr>
        <a:xfrm rot="10800000">
          <a:off x="1484493" y="2151452"/>
          <a:ext cx="5711606" cy="827427"/>
        </a:xfrm>
        <a:prstGeom prst="homePlate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4872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err="1">
              <a:solidFill>
                <a:schemeClr val="tx1">
                  <a:lumMod val="95000"/>
                  <a:lumOff val="5000"/>
                </a:schemeClr>
              </a:solidFill>
            </a:rPr>
            <a:t>Giải</a:t>
          </a:r>
          <a:r>
            <a:rPr lang="en-US" sz="1800" b="1" kern="1200" dirty="0">
              <a:solidFill>
                <a:schemeClr val="tx1">
                  <a:lumMod val="95000"/>
                  <a:lumOff val="5000"/>
                </a:schemeClr>
              </a:solidFill>
            </a:rPr>
            <a:t> </a:t>
          </a:r>
          <a:r>
            <a:rPr lang="en-US" sz="1800" b="1" kern="1200" dirty="0" err="1">
              <a:solidFill>
                <a:schemeClr val="tx1">
                  <a:lumMod val="95000"/>
                  <a:lumOff val="5000"/>
                </a:schemeClr>
              </a:solidFill>
            </a:rPr>
            <a:t>thuật</a:t>
          </a:r>
          <a:r>
            <a:rPr lang="en-US" sz="1800" b="1" kern="1200" dirty="0">
              <a:solidFill>
                <a:schemeClr val="tx1">
                  <a:lumMod val="95000"/>
                  <a:lumOff val="5000"/>
                </a:schemeClr>
              </a:solidFill>
            </a:rPr>
            <a:t> 1-NN </a:t>
          </a:r>
          <a:r>
            <a:rPr lang="en-US" sz="1800" b="1" kern="1200" dirty="0" err="1">
              <a:solidFill>
                <a:schemeClr val="tx1">
                  <a:lumMod val="95000"/>
                  <a:lumOff val="5000"/>
                </a:schemeClr>
              </a:solidFill>
            </a:rPr>
            <a:t>cải</a:t>
          </a:r>
          <a:r>
            <a:rPr lang="en-US" sz="1800" b="1" kern="1200" dirty="0">
              <a:solidFill>
                <a:schemeClr val="tx1">
                  <a:lumMod val="95000"/>
                  <a:lumOff val="5000"/>
                </a:schemeClr>
              </a:solidFill>
            </a:rPr>
            <a:t> </a:t>
          </a:r>
          <a:r>
            <a:rPr lang="en-US" sz="1800" b="1" kern="1200" dirty="0" err="1">
              <a:solidFill>
                <a:schemeClr val="tx1">
                  <a:lumMod val="95000"/>
                  <a:lumOff val="5000"/>
                </a:schemeClr>
              </a:solidFill>
            </a:rPr>
            <a:t>tiến</a:t>
          </a:r>
          <a:r>
            <a:rPr lang="en-US" sz="1800" b="1" kern="1200" dirty="0">
              <a:solidFill>
                <a:schemeClr val="tx1">
                  <a:lumMod val="95000"/>
                  <a:lumOff val="5000"/>
                </a:schemeClr>
              </a:solidFill>
            </a:rPr>
            <a:t> </a:t>
          </a:r>
          <a:r>
            <a:rPr lang="en-US" sz="1800" b="1" kern="1200" dirty="0" err="1">
              <a:solidFill>
                <a:schemeClr val="tx1">
                  <a:lumMod val="95000"/>
                  <a:lumOff val="5000"/>
                </a:schemeClr>
              </a:solidFill>
            </a:rPr>
            <a:t>với</a:t>
          </a:r>
          <a:r>
            <a:rPr lang="en-US" sz="1800" b="1" kern="1200" dirty="0">
              <a:solidFill>
                <a:schemeClr val="tx1">
                  <a:lumMod val="95000"/>
                  <a:lumOff val="5000"/>
                </a:schemeClr>
              </a:solidFill>
            </a:rPr>
            <a:t> </a:t>
          </a:r>
          <a:r>
            <a:rPr lang="en-US" sz="1800" b="1" kern="1200" dirty="0" err="1">
              <a:solidFill>
                <a:schemeClr val="tx1">
                  <a:lumMod val="95000"/>
                  <a:lumOff val="5000"/>
                </a:schemeClr>
              </a:solidFill>
            </a:rPr>
            <a:t>đặc</a:t>
          </a:r>
          <a:r>
            <a:rPr lang="en-US" sz="1800" b="1" kern="1200" dirty="0">
              <a:solidFill>
                <a:schemeClr val="tx1">
                  <a:lumMod val="95000"/>
                  <a:lumOff val="5000"/>
                </a:schemeClr>
              </a:solidFill>
            </a:rPr>
            <a:t> </a:t>
          </a:r>
          <a:r>
            <a:rPr lang="en-US" sz="1800" b="1" kern="1200" dirty="0" err="1">
              <a:solidFill>
                <a:schemeClr val="tx1">
                  <a:lumMod val="95000"/>
                  <a:lumOff val="5000"/>
                </a:schemeClr>
              </a:solidFill>
            </a:rPr>
            <a:t>trưng</a:t>
          </a:r>
          <a:r>
            <a:rPr lang="en-US" sz="1800" b="1" kern="1200" dirty="0">
              <a:solidFill>
                <a:schemeClr val="tx1">
                  <a:lumMod val="95000"/>
                  <a:lumOff val="5000"/>
                </a:schemeClr>
              </a:solidFill>
            </a:rPr>
            <a:t> “</a:t>
          </a:r>
          <a:r>
            <a:rPr lang="en-US" sz="1800" b="1" kern="1200" dirty="0" err="1">
              <a:solidFill>
                <a:srgbClr val="FF0000"/>
              </a:solidFill>
            </a:rPr>
            <a:t>thật</a:t>
          </a:r>
          <a:r>
            <a:rPr lang="en-US" sz="1800" b="1" kern="1200" dirty="0">
              <a:solidFill>
                <a:schemeClr val="tx1">
                  <a:lumMod val="95000"/>
                  <a:lumOff val="5000"/>
                </a:schemeClr>
              </a:solidFill>
            </a:rPr>
            <a:t>” </a:t>
          </a:r>
          <a:r>
            <a:rPr lang="en-US" sz="1800" b="1" kern="1200" dirty="0" err="1">
              <a:solidFill>
                <a:schemeClr val="tx1">
                  <a:lumMod val="95000"/>
                  <a:lumOff val="5000"/>
                </a:schemeClr>
              </a:solidFill>
            </a:rPr>
            <a:t>được</a:t>
          </a:r>
          <a:r>
            <a:rPr lang="en-US" sz="1800" b="1" kern="1200" dirty="0">
              <a:solidFill>
                <a:schemeClr val="tx1">
                  <a:lumMod val="95000"/>
                  <a:lumOff val="5000"/>
                </a:schemeClr>
              </a:solidFill>
            </a:rPr>
            <a:t> </a:t>
          </a:r>
          <a:r>
            <a:rPr lang="en-US" sz="1800" b="1" kern="1200" dirty="0" err="1">
              <a:solidFill>
                <a:srgbClr val="FFFF00"/>
              </a:solidFill>
            </a:rPr>
            <a:t>phân</a:t>
          </a:r>
          <a:r>
            <a:rPr lang="en-US" sz="1800" b="1" kern="1200" dirty="0">
              <a:solidFill>
                <a:srgbClr val="FFFF00"/>
              </a:solidFill>
            </a:rPr>
            <a:t> </a:t>
          </a:r>
          <a:r>
            <a:rPr lang="en-US" sz="1800" b="1" kern="1200" dirty="0" err="1">
              <a:solidFill>
                <a:srgbClr val="FFFF00"/>
              </a:solidFill>
            </a:rPr>
            <a:t>tầng</a:t>
          </a:r>
          <a:endParaRPr lang="en-US" sz="1800" b="1" kern="1200" dirty="0">
            <a:solidFill>
              <a:srgbClr val="FFFF00"/>
            </a:solidFill>
          </a:endParaRPr>
        </a:p>
      </dsp:txBody>
      <dsp:txXfrm rot="10800000">
        <a:off x="1691350" y="2151452"/>
        <a:ext cx="5504749" cy="827427"/>
      </dsp:txXfrm>
    </dsp:sp>
    <dsp:sp modelId="{83DDA14C-B6A0-4EFD-B0F2-04C4837005E3}">
      <dsp:nvSpPr>
        <dsp:cNvPr id="0" name=""/>
        <dsp:cNvSpPr/>
      </dsp:nvSpPr>
      <dsp:spPr>
        <a:xfrm>
          <a:off x="1141109" y="2151452"/>
          <a:ext cx="827427" cy="827427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587F7A-B547-4637-8E42-0EFC21C33467}">
      <dsp:nvSpPr>
        <dsp:cNvPr id="0" name=""/>
        <dsp:cNvSpPr/>
      </dsp:nvSpPr>
      <dsp:spPr>
        <a:xfrm rot="10800000">
          <a:off x="1525417" y="3225873"/>
          <a:ext cx="5657040" cy="827427"/>
        </a:xfrm>
        <a:prstGeom prst="homePlat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4872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>
              <a:solidFill>
                <a:schemeClr val="tx1">
                  <a:lumMod val="95000"/>
                  <a:lumOff val="5000"/>
                </a:schemeClr>
              </a:solidFill>
            </a:rPr>
            <a:t>VIFLAVOR Application</a:t>
          </a:r>
        </a:p>
      </dsp:txBody>
      <dsp:txXfrm rot="10800000">
        <a:off x="1732274" y="3225873"/>
        <a:ext cx="5450183" cy="827427"/>
      </dsp:txXfrm>
    </dsp:sp>
    <dsp:sp modelId="{8D5267A1-5B89-48E5-9FD5-5020CE45CC3C}">
      <dsp:nvSpPr>
        <dsp:cNvPr id="0" name=""/>
        <dsp:cNvSpPr/>
      </dsp:nvSpPr>
      <dsp:spPr>
        <a:xfrm>
          <a:off x="1154750" y="3225873"/>
          <a:ext cx="827427" cy="827427"/>
        </a:xfrm>
        <a:prstGeom prst="ellipse">
          <a:avLst/>
        </a:prstGeom>
        <a:solidFill>
          <a:schemeClr val="accent6">
            <a:lumMod val="50000"/>
          </a:schemeClr>
        </a:solidFill>
        <a:ln w="12700" cap="flat" cmpd="sng" algn="ctr">
          <a:noFill/>
          <a:prstDash val="solid"/>
          <a:miter lim="800000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82A2F4-BDCF-4BCF-9987-87049BC5E03A}">
      <dsp:nvSpPr>
        <dsp:cNvPr id="0" name=""/>
        <dsp:cNvSpPr/>
      </dsp:nvSpPr>
      <dsp:spPr>
        <a:xfrm>
          <a:off x="342563" y="35877"/>
          <a:ext cx="7695999" cy="1120421"/>
        </a:xfrm>
        <a:prstGeom prst="rightArrow">
          <a:avLst>
            <a:gd name="adj1" fmla="val 5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254000" bIns="177867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/>
            <a:t>General Framework</a:t>
          </a:r>
        </a:p>
      </dsp:txBody>
      <dsp:txXfrm>
        <a:off x="342563" y="315982"/>
        <a:ext cx="7415894" cy="560211"/>
      </dsp:txXfrm>
    </dsp:sp>
    <dsp:sp modelId="{4EFAC6CE-69A6-44B5-9F92-71E1A4BFFF9F}">
      <dsp:nvSpPr>
        <dsp:cNvPr id="0" name=""/>
        <dsp:cNvSpPr/>
      </dsp:nvSpPr>
      <dsp:spPr>
        <a:xfrm>
          <a:off x="342563" y="901711"/>
          <a:ext cx="1773927" cy="207244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700" b="1" kern="1200" dirty="0" smtClean="0"/>
            <a:t>Tiến hành</a:t>
          </a:r>
          <a:r>
            <a:rPr lang="en-US" sz="1700" b="1" kern="1200" dirty="0" smtClean="0"/>
            <a:t> </a:t>
          </a:r>
          <a:r>
            <a:rPr lang="vi-VN" sz="1700" b="1" kern="1200" dirty="0" smtClean="0"/>
            <a:t>Chatbot để trả</a:t>
          </a:r>
          <a:r>
            <a:rPr lang="en-US" sz="1700" b="1" kern="1200" dirty="0" smtClean="0"/>
            <a:t> </a:t>
          </a:r>
          <a:r>
            <a:rPr lang="vi-VN" sz="1700" b="1" kern="1200" dirty="0" smtClean="0"/>
            <a:t>lời các câu hỏi</a:t>
          </a:r>
          <a:r>
            <a:rPr lang="en-US" sz="1700" b="1" kern="1200" dirty="0" smtClean="0"/>
            <a:t> </a:t>
          </a:r>
          <a:r>
            <a:rPr lang="vi-VN" sz="1700" b="1" kern="1200" dirty="0" smtClean="0"/>
            <a:t>Áp dụng lý</a:t>
          </a:r>
          <a:r>
            <a:rPr lang="en-US" sz="1700" b="1" kern="1200" dirty="0" smtClean="0"/>
            <a:t> </a:t>
          </a:r>
          <a:r>
            <a:rPr lang="vi-VN" sz="1700" b="1" kern="1200" dirty="0" smtClean="0"/>
            <a:t>thuyết hợp nhất</a:t>
          </a:r>
          <a:r>
            <a:rPr lang="en-US" sz="1700" b="1" kern="1200" dirty="0" smtClean="0"/>
            <a:t> </a:t>
          </a:r>
          <a:r>
            <a:rPr lang="vi-VN" sz="1700" b="1" kern="1200" dirty="0" smtClean="0"/>
            <a:t>niềm tin</a:t>
          </a:r>
          <a:r>
            <a:rPr lang="en-US" sz="1700" b="1" kern="1200" dirty="0" smtClean="0"/>
            <a:t> </a:t>
          </a:r>
          <a:r>
            <a:rPr lang="vi-VN" sz="1700" b="1" kern="1200" noProof="0" dirty="0" smtClean="0"/>
            <a:t>(belief merging)</a:t>
          </a:r>
          <a:r>
            <a:rPr lang="vi-VN" sz="1700" b="1" kern="1200" dirty="0" smtClean="0"/>
            <a:t> để cải</a:t>
          </a:r>
          <a:r>
            <a:rPr lang="en-US" sz="1700" b="1" kern="1200" dirty="0" smtClean="0"/>
            <a:t> </a:t>
          </a:r>
          <a:r>
            <a:rPr lang="vi-VN" sz="1700" b="1" kern="1200" dirty="0" smtClean="0"/>
            <a:t>thiện kết quả.</a:t>
          </a:r>
          <a:endParaRPr lang="en-US" sz="1700" b="1" kern="1200" dirty="0"/>
        </a:p>
      </dsp:txBody>
      <dsp:txXfrm>
        <a:off x="342563" y="901711"/>
        <a:ext cx="1773927" cy="2072442"/>
      </dsp:txXfrm>
    </dsp:sp>
    <dsp:sp modelId="{EA09CE91-8397-4E91-AED4-EFEBDC48D517}">
      <dsp:nvSpPr>
        <dsp:cNvPr id="0" name=""/>
        <dsp:cNvSpPr/>
      </dsp:nvSpPr>
      <dsp:spPr>
        <a:xfrm>
          <a:off x="2116491" y="409218"/>
          <a:ext cx="5922071" cy="1120421"/>
        </a:xfrm>
        <a:prstGeom prst="rightArrow">
          <a:avLst>
            <a:gd name="adj1" fmla="val 50000"/>
            <a:gd name="adj2" fmla="val 5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254000" bIns="177867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Expand Dataset and Classes </a:t>
          </a:r>
        </a:p>
      </dsp:txBody>
      <dsp:txXfrm>
        <a:off x="2116491" y="689323"/>
        <a:ext cx="5641966" cy="560211"/>
      </dsp:txXfrm>
    </dsp:sp>
    <dsp:sp modelId="{027C887E-AD44-4BF2-B57D-6B260C61F0D0}">
      <dsp:nvSpPr>
        <dsp:cNvPr id="0" name=""/>
        <dsp:cNvSpPr/>
      </dsp:nvSpPr>
      <dsp:spPr>
        <a:xfrm>
          <a:off x="2116491" y="1275053"/>
          <a:ext cx="1773927" cy="201961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700" b="1" kern="1200" noProof="0" dirty="0" smtClean="0"/>
            <a:t>Tìm hiểu </a:t>
          </a:r>
          <a:r>
            <a:rPr lang="vi-VN" sz="1700" b="1" kern="1200" dirty="0" smtClean="0"/>
            <a:t>với các món ăn khác và thêm nhiều tập dữ liệu để đa dạng và nâng cao độ chính xác</a:t>
          </a:r>
          <a:endParaRPr lang="en-US" sz="1700" b="1" kern="1200" dirty="0"/>
        </a:p>
      </dsp:txBody>
      <dsp:txXfrm>
        <a:off x="2116491" y="1275053"/>
        <a:ext cx="1773927" cy="2019618"/>
      </dsp:txXfrm>
    </dsp:sp>
    <dsp:sp modelId="{226B7B3F-1E26-4AE0-AF36-8196BC9A8CFF}">
      <dsp:nvSpPr>
        <dsp:cNvPr id="0" name=""/>
        <dsp:cNvSpPr/>
      </dsp:nvSpPr>
      <dsp:spPr>
        <a:xfrm>
          <a:off x="3890419" y="782560"/>
          <a:ext cx="4148143" cy="1120421"/>
        </a:xfrm>
        <a:prstGeom prst="rightArrow">
          <a:avLst>
            <a:gd name="adj1" fmla="val 50000"/>
            <a:gd name="adj2" fmla="val 5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254000" bIns="177867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Hierarchy classification</a:t>
          </a:r>
        </a:p>
      </dsp:txBody>
      <dsp:txXfrm>
        <a:off x="3890419" y="1062665"/>
        <a:ext cx="3868038" cy="560211"/>
      </dsp:txXfrm>
    </dsp:sp>
    <dsp:sp modelId="{E5D4865F-5F8D-4179-8DA7-7E7602DAE777}">
      <dsp:nvSpPr>
        <dsp:cNvPr id="0" name=""/>
        <dsp:cNvSpPr/>
      </dsp:nvSpPr>
      <dsp:spPr>
        <a:xfrm>
          <a:off x="3890419" y="1648395"/>
          <a:ext cx="1773927" cy="20331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700" b="1" kern="1200" dirty="0" smtClean="0"/>
            <a:t>Đề xuất một khung phân cấp mới để cải thiện các vấn đề có độ khác biệt thấp</a:t>
          </a:r>
          <a:endParaRPr lang="en-US" sz="1700" b="1" kern="1200" dirty="0"/>
        </a:p>
      </dsp:txBody>
      <dsp:txXfrm>
        <a:off x="3890419" y="1648395"/>
        <a:ext cx="1773927" cy="2033122"/>
      </dsp:txXfrm>
    </dsp:sp>
    <dsp:sp modelId="{837DED1F-89BC-4750-B02C-B3397B364BC2}">
      <dsp:nvSpPr>
        <dsp:cNvPr id="0" name=""/>
        <dsp:cNvSpPr/>
      </dsp:nvSpPr>
      <dsp:spPr>
        <a:xfrm>
          <a:off x="5664346" y="1155901"/>
          <a:ext cx="2374215" cy="1120421"/>
        </a:xfrm>
        <a:prstGeom prst="rightArrow">
          <a:avLst>
            <a:gd name="adj1" fmla="val 5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254000" bIns="177867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Web and App</a:t>
          </a:r>
        </a:p>
      </dsp:txBody>
      <dsp:txXfrm>
        <a:off x="5664346" y="1436006"/>
        <a:ext cx="2094110" cy="560211"/>
      </dsp:txXfrm>
    </dsp:sp>
    <dsp:sp modelId="{48CBADFD-0056-4FCF-BF8A-A66931AD3411}">
      <dsp:nvSpPr>
        <dsp:cNvPr id="0" name=""/>
        <dsp:cNvSpPr/>
      </dsp:nvSpPr>
      <dsp:spPr>
        <a:xfrm>
          <a:off x="5664346" y="2021736"/>
          <a:ext cx="1790089" cy="20569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700" b="1" kern="1200" dirty="0" smtClean="0"/>
            <a:t>Xây dựng ứng dụng di động cho du lịch V</a:t>
          </a:r>
          <a:r>
            <a:rPr lang="vi-VN" sz="1700" b="1" kern="1200" noProof="0" dirty="0" smtClean="0"/>
            <a:t>iệt Nam</a:t>
          </a:r>
          <a:endParaRPr lang="vi-VN" sz="1700" b="1" kern="1200" noProof="0" dirty="0"/>
        </a:p>
      </dsp:txBody>
      <dsp:txXfrm>
        <a:off x="5664346" y="2021736"/>
        <a:ext cx="1790089" cy="20569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568CD-29BB-4F1E-A1A3-8DECA5ECFF49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4197D2-538F-4FEC-8D41-6D0455343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532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55981-6CED-481C-A61E-AF660E43CD91}" type="datetime1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46CCB-8CFC-43BB-A0CF-FA970B4C3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947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0A8AF-FA4E-441B-B5D6-2751700A7145}" type="datetime1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46CCB-8CFC-43BB-A0CF-FA970B4C3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7F52-8C8C-4380-94F5-8EC7B9464E93}" type="datetime1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46CCB-8CFC-43BB-A0CF-FA970B4C3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067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BAA2A-EE7F-48D8-93ED-E3A7F2F73418}" type="datetime1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46CCB-8CFC-43BB-A0CF-FA970B4C3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824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2F645-5BC9-4A32-93CC-49000E4995B5}" type="datetime1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46CCB-8CFC-43BB-A0CF-FA970B4C3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488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4314B-0834-41BD-8974-1A5703240D5F}" type="datetime1">
              <a:rPr lang="en-US" smtClean="0"/>
              <a:t>8/22/2024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46CCB-8CFC-43BB-A0CF-FA970B4C3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86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95366-746A-46B8-88C3-BE63336327F4}" type="datetime1">
              <a:rPr lang="en-US" smtClean="0"/>
              <a:t>8/22/2024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46CCB-8CFC-43BB-A0CF-FA970B4C3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8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F07E1-610E-49ED-8776-7628D479F028}" type="datetime1">
              <a:rPr lang="en-US" smtClean="0"/>
              <a:t>8/22/2024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46CCB-8CFC-43BB-A0CF-FA970B4C3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72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B4C3F-72AB-4DAB-A4EB-482A0948F997}" type="datetime1">
              <a:rPr lang="en-US" smtClean="0"/>
              <a:t>8/22/2024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46CCB-8CFC-43BB-A0CF-FA970B4C3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015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88A21-7F72-4895-96AD-92F4AB482EF2}" type="datetime1">
              <a:rPr lang="en-US" smtClean="0"/>
              <a:t>8/22/2024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46CCB-8CFC-43BB-A0CF-FA970B4C3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276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4BC33-9670-4109-BD1E-4A402FEACB9E}" type="datetime1">
              <a:rPr lang="en-US" smtClean="0"/>
              <a:t>8/22/2024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46CCB-8CFC-43BB-A0CF-FA970B4C3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450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2D0E7-1A33-4442-A5CF-9A39F8FEEC1D}" type="datetime1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46CCB-8CFC-43BB-A0CF-FA970B4C3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24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3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hieunghia2002/Identify_Vietnamese_Dishe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dohieunghia2002/Identify_Vietnamese_Dishes" TargetMode="External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dohieunghia2002/Identify_Vietnamese_Dishe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10" Type="http://schemas.openxmlformats.org/officeDocument/2006/relationships/image" Target="../media/image20.pn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A7F0F0-95A6-E631-6D26-50ED091FF5C7}"/>
              </a:ext>
            </a:extLst>
          </p:cNvPr>
          <p:cNvSpPr/>
          <p:nvPr/>
        </p:nvSpPr>
        <p:spPr>
          <a:xfrm>
            <a:off x="0" y="6644081"/>
            <a:ext cx="9144000" cy="213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D33FE7-7093-64BE-2D7A-0BBD9B1E295E}"/>
              </a:ext>
            </a:extLst>
          </p:cNvPr>
          <p:cNvSpPr/>
          <p:nvPr/>
        </p:nvSpPr>
        <p:spPr>
          <a:xfrm>
            <a:off x="0" y="1"/>
            <a:ext cx="9144000" cy="1360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Logo chính thức trường Đại học Cần Thơ">
            <a:extLst>
              <a:ext uri="{FF2B5EF4-FFF2-40B4-BE49-F238E27FC236}">
                <a16:creationId xmlns:a16="http://schemas.microsoft.com/office/drawing/2014/main" id="{D740EC04-00D5-F2F8-3724-1BE13E4E4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846" y="5433929"/>
            <a:ext cx="1006167" cy="100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ECAB67-6CD3-10EE-2DA4-D5F8FA055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658" y="5581424"/>
            <a:ext cx="864694" cy="7881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2362A-FE88-D2FB-500C-7BDABAFC9D6B}"/>
              </a:ext>
            </a:extLst>
          </p:cNvPr>
          <p:cNvSpPr/>
          <p:nvPr/>
        </p:nvSpPr>
        <p:spPr>
          <a:xfrm>
            <a:off x="365825" y="1461832"/>
            <a:ext cx="8455958" cy="18928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prstMaterial="matte"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vi-VN" sz="3600" b="1" dirty="0" smtClean="0">
                <a:ln/>
                <a:solidFill>
                  <a:schemeClr val="accent6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ViFLAVOR</a:t>
            </a:r>
            <a:r>
              <a:rPr lang="en-US" sz="3600" b="1" dirty="0" smtClean="0">
                <a:ln/>
                <a:solidFill>
                  <a:schemeClr val="accent6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  <a:endParaRPr lang="en-US" sz="3600" b="1" dirty="0">
              <a:ln/>
              <a:solidFill>
                <a:schemeClr val="accent6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vi-VN" sz="2400" b="1" dirty="0">
                <a:ln/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NHẬN DẠNG ẨM THỰC VIỆT TỪ CẤP ĐỘ ƯU TIÊN </a:t>
            </a:r>
            <a:r>
              <a:rPr lang="vi-VN" sz="2400" b="1" dirty="0" smtClean="0">
                <a:ln/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CỦA</a:t>
            </a:r>
            <a:r>
              <a:rPr lang="en-US" sz="2400" b="1" dirty="0" smtClean="0">
                <a:ln/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 </a:t>
            </a:r>
          </a:p>
          <a:p>
            <a:pPr algn="ctr"/>
            <a:r>
              <a:rPr lang="vi-VN" sz="2400" b="1" dirty="0" smtClean="0">
                <a:ln/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NGUYÊN LIỆU</a:t>
            </a:r>
            <a:endParaRPr lang="en-US" sz="1900" b="1" dirty="0" smtClean="0">
              <a:ln/>
              <a:solidFill>
                <a:schemeClr val="accent6">
                  <a:lumMod val="50000"/>
                </a:schemeClr>
              </a:solidFill>
              <a:cs typeface="Aharoni" panose="02010803020104030203" pitchFamily="2" charset="-79"/>
            </a:endParaRPr>
          </a:p>
          <a:p>
            <a:pPr algn="ctr"/>
            <a:endParaRPr lang="en-US" sz="2000" b="1" dirty="0" smtClean="0">
              <a:ln/>
              <a:solidFill>
                <a:schemeClr val="accent6">
                  <a:lumMod val="50000"/>
                </a:schemeClr>
              </a:solidFill>
              <a:cs typeface="Aharoni" panose="02010803020104030203" pitchFamily="2" charset="-79"/>
            </a:endParaRPr>
          </a:p>
          <a:p>
            <a:pPr algn="ctr"/>
            <a:r>
              <a:rPr lang="en-US" sz="1300" b="1" i="1" dirty="0" smtClean="0">
                <a:ln/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(</a:t>
            </a:r>
            <a:r>
              <a:rPr lang="vi-VN" sz="1300" b="1" i="1" dirty="0" smtClean="0">
                <a:ln/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ViFLAVOR: VIETNAMESE </a:t>
            </a:r>
            <a:r>
              <a:rPr lang="vi-VN" sz="1300" b="1" i="1" dirty="0">
                <a:ln/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SPECIALTY CUISINE IDENTIFICATION </a:t>
            </a:r>
            <a:r>
              <a:rPr lang="vi-VN" sz="1300" b="1" i="1" dirty="0" smtClean="0">
                <a:ln/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VIA</a:t>
            </a:r>
            <a:r>
              <a:rPr lang="en-US" sz="1300" b="1" i="1" dirty="0" smtClean="0">
                <a:ln/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vi-VN" sz="1300" b="1" i="1" dirty="0" smtClean="0">
                <a:ln/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INGREDIENT </a:t>
            </a:r>
            <a:r>
              <a:rPr lang="vi-VN" sz="1300" b="1" i="1" dirty="0">
                <a:ln/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PRIORITY </a:t>
            </a:r>
            <a:r>
              <a:rPr lang="vi-VN" sz="1300" b="1" i="1" dirty="0" smtClean="0">
                <a:ln/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ORDER</a:t>
            </a:r>
            <a:r>
              <a:rPr lang="en-US" sz="1300" b="1" i="1" dirty="0" smtClean="0">
                <a:ln/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)</a:t>
            </a:r>
            <a:endParaRPr lang="en-US" sz="1300" b="1" i="1" dirty="0">
              <a:ln/>
              <a:solidFill>
                <a:schemeClr val="accent6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D8CA46-F385-8985-D089-178EF6D8BB64}"/>
              </a:ext>
            </a:extLst>
          </p:cNvPr>
          <p:cNvSpPr txBox="1"/>
          <p:nvPr/>
        </p:nvSpPr>
        <p:spPr>
          <a:xfrm>
            <a:off x="525392" y="3440569"/>
            <a:ext cx="79434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300"/>
              </a:spcAft>
            </a:pPr>
            <a:r>
              <a:rPr lang="vi-VN" sz="1400" b="1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Mã Trường Thành</a:t>
            </a:r>
            <a:r>
              <a:rPr lang="en-US" sz="1400" b="1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, </a:t>
            </a:r>
            <a:r>
              <a:rPr lang="vi-VN" sz="1400" b="1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Huỳnh Gia Khương,</a:t>
            </a:r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sz="1400" b="1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Đ</a:t>
            </a:r>
            <a:r>
              <a:rPr lang="en-US" sz="1400" b="1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ổ</a:t>
            </a:r>
            <a:r>
              <a:rPr lang="vi-VN" sz="1400" b="1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sz="1400" b="1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Hiếu Nghĩa</a:t>
            </a:r>
            <a:r>
              <a:rPr lang="vi-VN" sz="1400" b="1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, Đỗ Thanh Nghị</a:t>
            </a:r>
            <a:endParaRPr lang="en-US" sz="1400" b="1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1765E6E-A3D3-695C-A2FB-CABC2DBC7370}"/>
              </a:ext>
            </a:extLst>
          </p:cNvPr>
          <p:cNvCxnSpPr/>
          <p:nvPr/>
        </p:nvCxnSpPr>
        <p:spPr>
          <a:xfrm>
            <a:off x="2517980" y="5283787"/>
            <a:ext cx="365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FAIR - Fundamental And Applied IT Research">
            <a:extLst>
              <a:ext uri="{FF2B5EF4-FFF2-40B4-BE49-F238E27FC236}">
                <a16:creationId xmlns:a16="http://schemas.microsoft.com/office/drawing/2014/main" id="{830933FF-C59A-286D-D81A-A4BD887F9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25" y="363685"/>
            <a:ext cx="1386063" cy="60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58A88F-5974-06E6-A315-F4AAA1725447}"/>
              </a:ext>
            </a:extLst>
          </p:cNvPr>
          <p:cNvSpPr txBox="1"/>
          <p:nvPr/>
        </p:nvSpPr>
        <p:spPr>
          <a:xfrm>
            <a:off x="3241929" y="4829602"/>
            <a:ext cx="25104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300"/>
              </a:spcAft>
            </a:pPr>
            <a:r>
              <a:rPr lang="en-US" sz="2000" b="1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08/2024</a:t>
            </a:r>
            <a:endParaRPr lang="en-US" sz="1400" b="1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A707A2-8073-D599-0AE4-F57567318428}"/>
              </a:ext>
            </a:extLst>
          </p:cNvPr>
          <p:cNvSpPr txBox="1"/>
          <p:nvPr/>
        </p:nvSpPr>
        <p:spPr>
          <a:xfrm>
            <a:off x="1918530" y="340307"/>
            <a:ext cx="6234158" cy="5616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algn="ctr">
              <a:spcBef>
                <a:spcPts val="0"/>
              </a:spcBef>
              <a:spcAft>
                <a:spcPts val="300"/>
              </a:spcAft>
              <a:defRPr sz="1400" b="1" u="none">
                <a:solidFill>
                  <a:schemeClr val="accent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THE 17</a:t>
            </a:r>
            <a:r>
              <a:rPr lang="en-US" baseline="30000" dirty="0"/>
              <a:t>TH</a:t>
            </a:r>
            <a:r>
              <a:rPr lang="en-US" dirty="0"/>
              <a:t> NATIONAL CONFERENCE ON </a:t>
            </a:r>
          </a:p>
          <a:p>
            <a:r>
              <a:rPr lang="en-US" u="sng" dirty="0"/>
              <a:t>F</a:t>
            </a:r>
            <a:r>
              <a:rPr lang="en-US" dirty="0"/>
              <a:t>UNDAMENTAL AND </a:t>
            </a:r>
            <a:r>
              <a:rPr lang="en-US" u="sng" dirty="0"/>
              <a:t>A</a:t>
            </a:r>
            <a:r>
              <a:rPr lang="en-US" dirty="0"/>
              <a:t>PPLIED </a:t>
            </a:r>
            <a:r>
              <a:rPr lang="en-US" u="sng" dirty="0"/>
              <a:t>I</a:t>
            </a:r>
            <a:r>
              <a:rPr lang="en-US" dirty="0"/>
              <a:t>NFORMATION </a:t>
            </a:r>
            <a:r>
              <a:rPr lang="en-US" u="sng" dirty="0"/>
              <a:t>T</a:t>
            </a:r>
            <a:r>
              <a:rPr lang="en-US" dirty="0"/>
              <a:t>ECHNOLOGY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E91923-3DE6-B763-ED50-0F29B698BD3F}"/>
              </a:ext>
            </a:extLst>
          </p:cNvPr>
          <p:cNvSpPr txBox="1"/>
          <p:nvPr/>
        </p:nvSpPr>
        <p:spPr>
          <a:xfrm>
            <a:off x="100413" y="4481568"/>
            <a:ext cx="8943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CICT, Can Tho University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68E7C94-49D5-CDC2-7A55-D79FDBD41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46CCB-8CFC-43BB-A0CF-FA970B4C3E7B}" type="slidenum">
              <a:rPr lang="en-US" smtClean="0"/>
              <a:t>1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D8CA46-F385-8985-D089-178EF6D8BB64}"/>
              </a:ext>
            </a:extLst>
          </p:cNvPr>
          <p:cNvSpPr txBox="1"/>
          <p:nvPr/>
        </p:nvSpPr>
        <p:spPr>
          <a:xfrm>
            <a:off x="600256" y="3868942"/>
            <a:ext cx="79434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300"/>
              </a:spcAft>
            </a:pPr>
            <a:r>
              <a:rPr lang="en-US" sz="1400" b="1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Presenter: </a:t>
            </a:r>
            <a:r>
              <a:rPr lang="vi-VN" sz="1400" b="1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Huỳnh Gia Khương</a:t>
            </a:r>
            <a:endParaRPr lang="en-US" sz="1400" b="1" dirty="0">
              <a:solidFill>
                <a:srgbClr val="FF000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924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A2AD276-7469-FF6C-6D39-1F17F7B3BF36}"/>
              </a:ext>
            </a:extLst>
          </p:cNvPr>
          <p:cNvSpPr/>
          <p:nvPr/>
        </p:nvSpPr>
        <p:spPr>
          <a:xfrm>
            <a:off x="0" y="6644081"/>
            <a:ext cx="9144000" cy="213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EE7E6-5965-8F03-453D-FA5DA2CF23D5}"/>
              </a:ext>
            </a:extLst>
          </p:cNvPr>
          <p:cNvSpPr/>
          <p:nvPr/>
        </p:nvSpPr>
        <p:spPr>
          <a:xfrm>
            <a:off x="0" y="945949"/>
            <a:ext cx="7021585" cy="527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287276-D529-A98E-1BCB-9F1062C3E421}"/>
              </a:ext>
            </a:extLst>
          </p:cNvPr>
          <p:cNvSpPr/>
          <p:nvPr/>
        </p:nvSpPr>
        <p:spPr>
          <a:xfrm>
            <a:off x="328671" y="491643"/>
            <a:ext cx="158190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Pre-Processing</a:t>
            </a:r>
            <a:endParaRPr lang="en-US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7" name="Picture 4" descr="FAIR - Fundamental And Applied IT Research">
            <a:extLst>
              <a:ext uri="{FF2B5EF4-FFF2-40B4-BE49-F238E27FC236}">
                <a16:creationId xmlns:a16="http://schemas.microsoft.com/office/drawing/2014/main" id="{A346E81C-B4CC-1F44-A681-24DFD7D1C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859" y="164164"/>
            <a:ext cx="1386063" cy="60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77F6A2D6-9C0C-A1FD-CD9F-F84D312BA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46CCB-8CFC-43BB-A0CF-FA970B4C3E7B}" type="slidenum">
              <a:rPr lang="en-US" smtClean="0"/>
              <a:t>10</a:t>
            </a:fld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8DAA2-4696-EFA6-7776-0C3FA9DAD3A2}"/>
              </a:ext>
            </a:extLst>
          </p:cNvPr>
          <p:cNvSpPr/>
          <p:nvPr/>
        </p:nvSpPr>
        <p:spPr>
          <a:xfrm>
            <a:off x="308914" y="108382"/>
            <a:ext cx="27939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PROPOSAL METHOD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5458931" y="13361"/>
            <a:ext cx="1379389" cy="582091"/>
            <a:chOff x="5458931" y="13361"/>
            <a:chExt cx="1379389" cy="58209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7034799-D01E-C173-F0D2-1E3E450CAF09}"/>
                </a:ext>
              </a:extLst>
            </p:cNvPr>
            <p:cNvSpPr txBox="1"/>
            <p:nvPr/>
          </p:nvSpPr>
          <p:spPr>
            <a:xfrm>
              <a:off x="5458931" y="13361"/>
              <a:ext cx="13793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ln/>
                  <a:solidFill>
                    <a:schemeClr val="accent6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VIFLAVOR</a:t>
              </a:r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943F01C-3151-96C7-8422-8D2271A426D4}"/>
                </a:ext>
              </a:extLst>
            </p:cNvPr>
            <p:cNvSpPr/>
            <p:nvPr/>
          </p:nvSpPr>
          <p:spPr>
            <a:xfrm>
              <a:off x="5556844" y="372859"/>
              <a:ext cx="217513" cy="217513"/>
            </a:xfrm>
            <a:prstGeom prst="ellipse">
              <a:avLst/>
            </a:prstGeom>
            <a:solidFill>
              <a:srgbClr val="4472C4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EDD03CE-DFDC-1E2F-26B5-7535C5E09506}"/>
                </a:ext>
              </a:extLst>
            </p:cNvPr>
            <p:cNvSpPr/>
            <p:nvPr/>
          </p:nvSpPr>
          <p:spPr>
            <a:xfrm>
              <a:off x="5823407" y="377939"/>
              <a:ext cx="217513" cy="217513"/>
            </a:xfrm>
            <a:prstGeom prst="ellipse">
              <a:avLst/>
            </a:pr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D9AE5B1-F300-58F9-14DD-21DB58FE9C95}"/>
                </a:ext>
              </a:extLst>
            </p:cNvPr>
            <p:cNvSpPr/>
            <p:nvPr/>
          </p:nvSpPr>
          <p:spPr>
            <a:xfrm>
              <a:off x="6089207" y="372859"/>
              <a:ext cx="217513" cy="217513"/>
            </a:xfrm>
            <a:prstGeom prst="ellipse">
              <a:avLst/>
            </a:prstGeom>
            <a:solidFill>
              <a:srgbClr val="70AD47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9CE2DD9-888B-76A8-E76C-A4EA98EB62C8}"/>
                </a:ext>
              </a:extLst>
            </p:cNvPr>
            <p:cNvSpPr/>
            <p:nvPr/>
          </p:nvSpPr>
          <p:spPr>
            <a:xfrm>
              <a:off x="6355007" y="372859"/>
              <a:ext cx="217513" cy="217513"/>
            </a:xfrm>
            <a:prstGeom prst="ellipse">
              <a:avLst/>
            </a:prstGeom>
            <a:solidFill>
              <a:srgbClr val="00B050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92D9080-5065-3067-75A3-79A706AB305D}"/>
                </a:ext>
              </a:extLst>
            </p:cNvPr>
            <p:cNvSpPr/>
            <p:nvPr/>
          </p:nvSpPr>
          <p:spPr>
            <a:xfrm>
              <a:off x="6620807" y="372170"/>
              <a:ext cx="217513" cy="217513"/>
            </a:xfrm>
            <a:prstGeom prst="ellipse">
              <a:avLst/>
            </a:prstGeom>
            <a:solidFill>
              <a:srgbClr val="70AD47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07" y="1317843"/>
            <a:ext cx="8311315" cy="221583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7092" y="3744686"/>
            <a:ext cx="873034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vi-VN" b="1" dirty="0">
                <a:solidFill>
                  <a:schemeClr val="accent2">
                    <a:lumMod val="50000"/>
                  </a:schemeClr>
                </a:solidFill>
              </a:rPr>
              <a:t>Tổng số lượng nhãn là 27 loại nguyên liệu, gồm</a:t>
            </a:r>
            <a:r>
              <a:rPr lang="vi-VN" b="1" dirty="0"/>
              <a:t>: </a:t>
            </a:r>
            <a:r>
              <a:rPr lang="vi-VN" sz="1600" dirty="0"/>
              <a:t>cá,</a:t>
            </a:r>
            <a:r>
              <a:rPr lang="en-US" sz="1600" dirty="0"/>
              <a:t> </a:t>
            </a:r>
            <a:r>
              <a:rPr lang="vi-VN" sz="1600" dirty="0"/>
              <a:t>bún, hủ tiếu, tôm, thịt heo, gan, thịt heo quay, thịt bò, trứng, thịt bằm, tôm tít,</a:t>
            </a:r>
            <a:r>
              <a:rPr lang="en-US" sz="1600" dirty="0"/>
              <a:t> </a:t>
            </a:r>
            <a:r>
              <a:rPr lang="vi-VN" sz="1600" dirty="0"/>
              <a:t>mực, viên mọc, bánh hỏi,</a:t>
            </a:r>
            <a:r>
              <a:rPr lang="en-US" sz="1600" dirty="0"/>
              <a:t> </a:t>
            </a:r>
            <a:r>
              <a:rPr lang="vi-VN" sz="1600" dirty="0"/>
              <a:t>dưa chua, phở, cơm, sườn, bì, thịt gà, rau răm, mì, bánh đa, chả cốm, dồi sụn, đậu hũ, chả giò.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BF2FFD-B50F-4AD2-88A8-CC2A1AA0228A}"/>
              </a:ext>
            </a:extLst>
          </p:cNvPr>
          <p:cNvSpPr txBox="1"/>
          <p:nvPr/>
        </p:nvSpPr>
        <p:spPr>
          <a:xfrm>
            <a:off x="3452355" y="4935991"/>
            <a:ext cx="517713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vi-VN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Từ </a:t>
            </a:r>
            <a:r>
              <a:rPr lang="vi-VN" sz="2800" b="1" i="1" dirty="0" smtClean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sz="2800" b="1" i="1" dirty="0" smtClean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vi-VN" sz="2800" b="1" i="1" dirty="0" smtClean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873</a:t>
            </a:r>
            <a:r>
              <a:rPr lang="vi-VN" sz="2800" i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ảnh </a:t>
            </a:r>
            <a:r>
              <a:rPr lang="vi-VN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Wingdings" pitchFamily="2" charset="2"/>
              </a:rPr>
              <a:t>  </a:t>
            </a:r>
            <a:r>
              <a:rPr lang="vi-VN" sz="2800" b="1" i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22,148</a:t>
            </a:r>
            <a:r>
              <a:rPr lang="vi-VN" sz="2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nhãn đã được gán (annotations)</a:t>
            </a:r>
            <a:endParaRPr lang="x-none" sz="2800" dirty="0"/>
          </a:p>
        </p:txBody>
      </p:sp>
      <p:pic>
        <p:nvPicPr>
          <p:cNvPr id="3074" name="Picture 2" descr="Roboflow's Videos - Twitch">
            <a:extLst>
              <a:ext uri="{FF2B5EF4-FFF2-40B4-BE49-F238E27FC236}">
                <a16:creationId xmlns:a16="http://schemas.microsoft.com/office/drawing/2014/main" id="{0603E012-9D5F-CF8D-064A-7FE9E7228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437" y="4675143"/>
            <a:ext cx="3865944" cy="105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77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A2AD276-7469-FF6C-6D39-1F17F7B3BF36}"/>
              </a:ext>
            </a:extLst>
          </p:cNvPr>
          <p:cNvSpPr/>
          <p:nvPr/>
        </p:nvSpPr>
        <p:spPr>
          <a:xfrm>
            <a:off x="0" y="6644081"/>
            <a:ext cx="9144000" cy="213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EE7E6-5965-8F03-453D-FA5DA2CF23D5}"/>
              </a:ext>
            </a:extLst>
          </p:cNvPr>
          <p:cNvSpPr/>
          <p:nvPr/>
        </p:nvSpPr>
        <p:spPr>
          <a:xfrm>
            <a:off x="0" y="945949"/>
            <a:ext cx="7021585" cy="527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287276-D529-A98E-1BCB-9F1062C3E421}"/>
              </a:ext>
            </a:extLst>
          </p:cNvPr>
          <p:cNvSpPr/>
          <p:nvPr/>
        </p:nvSpPr>
        <p:spPr>
          <a:xfrm>
            <a:off x="330768" y="499222"/>
            <a:ext cx="183447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D2D</a:t>
            </a:r>
            <a:r>
              <a:rPr lang="en-US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ALGORITHM</a:t>
            </a:r>
          </a:p>
        </p:txBody>
      </p:sp>
      <p:pic>
        <p:nvPicPr>
          <p:cNvPr id="27" name="Picture 4" descr="FAIR - Fundamental And Applied IT Research">
            <a:extLst>
              <a:ext uri="{FF2B5EF4-FFF2-40B4-BE49-F238E27FC236}">
                <a16:creationId xmlns:a16="http://schemas.microsoft.com/office/drawing/2014/main" id="{A346E81C-B4CC-1F44-A681-24DFD7D1C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859" y="164164"/>
            <a:ext cx="1386063" cy="60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77F6A2D6-9C0C-A1FD-CD9F-F84D312BA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46CCB-8CFC-43BB-A0CF-FA970B4C3E7B}" type="slidenum">
              <a:rPr lang="en-US" smtClean="0"/>
              <a:t>11</a:t>
            </a:fld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8DAA2-4696-EFA6-7776-0C3FA9DAD3A2}"/>
              </a:ext>
            </a:extLst>
          </p:cNvPr>
          <p:cNvSpPr/>
          <p:nvPr/>
        </p:nvSpPr>
        <p:spPr>
          <a:xfrm>
            <a:off x="308914" y="108382"/>
            <a:ext cx="27939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PROPOSAL METHOD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5458931" y="13361"/>
            <a:ext cx="1379389" cy="582091"/>
            <a:chOff x="5458931" y="13361"/>
            <a:chExt cx="1379389" cy="58209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7034799-D01E-C173-F0D2-1E3E450CAF09}"/>
                </a:ext>
              </a:extLst>
            </p:cNvPr>
            <p:cNvSpPr txBox="1"/>
            <p:nvPr/>
          </p:nvSpPr>
          <p:spPr>
            <a:xfrm>
              <a:off x="5458931" y="13361"/>
              <a:ext cx="13793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ln/>
                  <a:solidFill>
                    <a:schemeClr val="accent6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VIFLAVOR</a:t>
              </a:r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943F01C-3151-96C7-8422-8D2271A426D4}"/>
                </a:ext>
              </a:extLst>
            </p:cNvPr>
            <p:cNvSpPr/>
            <p:nvPr/>
          </p:nvSpPr>
          <p:spPr>
            <a:xfrm>
              <a:off x="5556844" y="372859"/>
              <a:ext cx="217513" cy="217513"/>
            </a:xfrm>
            <a:prstGeom prst="ellipse">
              <a:avLst/>
            </a:prstGeom>
            <a:solidFill>
              <a:srgbClr val="4472C4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D03CE-DFDC-1E2F-26B5-7535C5E09506}"/>
                </a:ext>
              </a:extLst>
            </p:cNvPr>
            <p:cNvSpPr/>
            <p:nvPr/>
          </p:nvSpPr>
          <p:spPr>
            <a:xfrm>
              <a:off x="5823407" y="377939"/>
              <a:ext cx="217513" cy="217513"/>
            </a:xfrm>
            <a:prstGeom prst="ellipse">
              <a:avLst/>
            </a:pr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D9AE5B1-F300-58F9-14DD-21DB58FE9C95}"/>
                </a:ext>
              </a:extLst>
            </p:cNvPr>
            <p:cNvSpPr/>
            <p:nvPr/>
          </p:nvSpPr>
          <p:spPr>
            <a:xfrm>
              <a:off x="6089207" y="372859"/>
              <a:ext cx="217513" cy="217513"/>
            </a:xfrm>
            <a:prstGeom prst="ellipse">
              <a:avLst/>
            </a:prstGeom>
            <a:solidFill>
              <a:srgbClr val="70AD47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9CE2DD9-888B-76A8-E76C-A4EA98EB62C8}"/>
                </a:ext>
              </a:extLst>
            </p:cNvPr>
            <p:cNvSpPr/>
            <p:nvPr/>
          </p:nvSpPr>
          <p:spPr>
            <a:xfrm>
              <a:off x="6355007" y="372859"/>
              <a:ext cx="217513" cy="217513"/>
            </a:xfrm>
            <a:prstGeom prst="ellipse">
              <a:avLst/>
            </a:prstGeom>
            <a:solidFill>
              <a:srgbClr val="00B050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92D9080-5065-3067-75A3-79A706AB305D}"/>
                </a:ext>
              </a:extLst>
            </p:cNvPr>
            <p:cNvSpPr/>
            <p:nvPr/>
          </p:nvSpPr>
          <p:spPr>
            <a:xfrm>
              <a:off x="6620807" y="372170"/>
              <a:ext cx="217513" cy="217513"/>
            </a:xfrm>
            <a:prstGeom prst="ellipse">
              <a:avLst/>
            </a:prstGeom>
            <a:solidFill>
              <a:srgbClr val="70AD47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90EB5A5-6F14-5579-A08E-CB3A139CF517}"/>
              </a:ext>
            </a:extLst>
          </p:cNvPr>
          <p:cNvSpPr txBox="1"/>
          <p:nvPr/>
        </p:nvSpPr>
        <p:spPr>
          <a:xfrm>
            <a:off x="3309980" y="984905"/>
            <a:ext cx="1059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Món H</a:t>
            </a:r>
            <a:endParaRPr lang="x-none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31B59D3-FC5D-2ADD-0BC6-5BC908262F1B}"/>
                  </a:ext>
                </a:extLst>
              </p:cNvPr>
              <p:cNvSpPr txBox="1"/>
              <p:nvPr/>
            </p:nvSpPr>
            <p:spPr>
              <a:xfrm>
                <a:off x="111369" y="1458055"/>
                <a:ext cx="5445475" cy="5241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vi-VN" sz="16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*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x-none" sz="1600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vi-VN" sz="1600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  </m:t>
                        </m:r>
                        <m:r>
                          <a:rPr lang="x-none" sz="1600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vi-VN" sz="1600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vi-VN" sz="1600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vi-VN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Sup>
                      <m:sSubSupPr>
                        <m:ctrlPr>
                          <a:rPr lang="x-none" sz="16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vi-VN" sz="16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 </m:t>
                        </m:r>
                        <m:r>
                          <a:rPr lang="vi-VN" sz="16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𝝍</m:t>
                        </m:r>
                      </m:e>
                      <m:sub>
                        <m:r>
                          <a:rPr lang="vi-VN" sz="16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𝑪</m:t>
                        </m:r>
                      </m:sub>
                      <m:sup>
                        <m:sSub>
                          <m:sSubPr>
                            <m:ctrlPr>
                              <a:rPr lang="x-none" sz="1600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x-none" sz="1600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vi-VN" sz="1600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sup>
                    </m:sSubSup>
                    <m:r>
                      <a:rPr lang="vi-VN" sz="1600" b="1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x-none" sz="1600" b="1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vi-VN" sz="1600" b="1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𝒕</m:t>
                        </m:r>
                        <m:r>
                          <a:rPr lang="vi-VN" sz="1600" b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ô</m:t>
                        </m:r>
                        <m:r>
                          <a:rPr lang="vi-VN" sz="1600" b="1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𝒎</m:t>
                        </m:r>
                        <m:r>
                          <a:rPr lang="vi-VN" sz="1600" b="1" i="1" smtClean="0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vi-VN" sz="16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𝒄</m:t>
                        </m:r>
                        <m:r>
                          <a:rPr lang="vi-VN" sz="16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á</m:t>
                        </m:r>
                      </m:e>
                    </m:d>
                    <m:r>
                      <a:rPr lang="vi-VN" sz="1600" b="1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vi-VN" sz="16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itchFamily="2" charset="2"/>
                  </a:rPr>
                  <a:t></a:t>
                </a:r>
                <a:r>
                  <a:rPr lang="vi-VN" sz="16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600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vi-VN" sz="1600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𝝎</m:t>
                        </m:r>
                      </m:e>
                      <m:sub>
                        <m:r>
                          <a:rPr lang="vi-VN" sz="1600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𝑪</m:t>
                        </m:r>
                      </m:sub>
                    </m:sSub>
                    <m:r>
                      <a:rPr lang="vi-VN" sz="1600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x-none" sz="1600" b="1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x-none" sz="1600" b="1" i="1">
                                <a:solidFill>
                                  <a:schemeClr val="accent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{"/>
                                <m:endChr m:val="}"/>
                                <m:ctrlPr>
                                  <a:rPr lang="x-none" sz="1600" b="1" i="1">
                                    <a:solidFill>
                                      <a:schemeClr val="accent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vi-VN" sz="1600" b="1" i="1" smtClean="0">
                                    <a:solidFill>
                                      <a:schemeClr val="accent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𝒕</m:t>
                                </m:r>
                                <m:r>
                                  <a:rPr lang="vi-VN" sz="1600" b="1">
                                    <a:solidFill>
                                      <a:schemeClr val="accent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ô</m:t>
                                </m:r>
                                <m:r>
                                  <a:rPr lang="vi-VN" sz="1600" b="1" i="1">
                                    <a:solidFill>
                                      <a:schemeClr val="accent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𝒎</m:t>
                                </m:r>
                                <m:r>
                                  <a:rPr lang="vi-VN" sz="1600" b="1" i="1" smtClean="0">
                                    <a:solidFill>
                                      <a:schemeClr val="accent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vi-VN" sz="16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𝒄</m:t>
                                </m:r>
                                <m:r>
                                  <a:rPr lang="vi-VN" sz="16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á</m:t>
                                </m:r>
                              </m:e>
                            </m:d>
                          </m:num>
                          <m:den>
                            <m:r>
                              <a:rPr lang="vi-VN" sz="1600" b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{</m:t>
                            </m:r>
                            <m:r>
                              <a:rPr lang="vi-VN" sz="16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𝒃</m:t>
                            </m:r>
                            <m:r>
                              <a:rPr lang="vi-VN" sz="16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ú</m:t>
                            </m:r>
                            <m:r>
                              <a:rPr lang="vi-VN" sz="16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𝒏</m:t>
                            </m:r>
                            <m:r>
                              <a:rPr lang="vi-VN" sz="1600" b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a:rPr lang="vi-VN" sz="16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𝒕</m:t>
                            </m:r>
                            <m:r>
                              <a:rPr lang="vi-VN" sz="16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ô</m:t>
                            </m:r>
                            <m:r>
                              <a:rPr lang="vi-VN" sz="16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𝒎</m:t>
                            </m:r>
                            <m:r>
                              <a:rPr lang="vi-VN" sz="1600" b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a:rPr lang="vi-VN" sz="16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𝒉</m:t>
                            </m:r>
                            <m:r>
                              <a:rPr lang="vi-VN" sz="16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à</m:t>
                            </m:r>
                            <m:r>
                              <a:rPr lang="vi-VN" sz="16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𝒏𝒉</m:t>
                            </m:r>
                            <m:r>
                              <a:rPr lang="vi-VN" sz="1600" b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den>
                        </m:f>
                      </m:e>
                    </m:d>
                    <m:r>
                      <a:rPr lang="vi-VN" sz="1600" b="1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d>
                      <m:dPr>
                        <m:begChr m:val="|"/>
                        <m:endChr m:val="|"/>
                        <m:ctrlPr>
                          <a:rPr lang="x-none" sz="1600" b="1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vi-VN" sz="16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𝒄</m:t>
                        </m:r>
                        <m:r>
                          <a:rPr lang="vi-VN" sz="16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á</m:t>
                        </m:r>
                      </m:e>
                    </m:d>
                    <m:r>
                      <a:rPr lang="vi-VN" sz="1600" b="1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vi-VN" sz="1600" b="1" i="0" smtClean="0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vi-VN" sz="16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;</a:t>
                </a:r>
                <a:r>
                  <a:rPr lang="vi-VN" sz="1600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x-none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31B59D3-FC5D-2ADD-0BC6-5BC908262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69" y="1458055"/>
                <a:ext cx="5445475" cy="524182"/>
              </a:xfrm>
              <a:prstGeom prst="rect">
                <a:avLst/>
              </a:prstGeom>
              <a:blipFill>
                <a:blip r:embed="rId3"/>
                <a:stretch>
                  <a:fillRect l="-465" b="-7143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D2579F-D224-02E3-6796-ABC26631935C}"/>
                  </a:ext>
                </a:extLst>
              </p:cNvPr>
              <p:cNvSpPr txBox="1"/>
              <p:nvPr/>
            </p:nvSpPr>
            <p:spPr>
              <a:xfrm>
                <a:off x="118228" y="967859"/>
                <a:ext cx="38401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x-none" b="1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Góc nhìn: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x-none" sz="1800" b="1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vi-VN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𝝍</m:t>
                        </m:r>
                      </m:e>
                      <m:sub>
                        <m:r>
                          <a:rPr lang="vi-VN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𝑼</m:t>
                        </m:r>
                      </m:sub>
                    </m:sSub>
                    <m:r>
                      <a:rPr lang="vi-VN" sz="1800" b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x-none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vi-VN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𝝍</m:t>
                        </m:r>
                      </m:e>
                      <m:sub>
                        <m:r>
                          <a:rPr lang="vi-VN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𝑪</m:t>
                        </m:r>
                      </m:sub>
                    </m:sSub>
                    <m:r>
                      <a:rPr lang="vi-VN" sz="1800" b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x-none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vi-VN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𝝍</m:t>
                        </m:r>
                      </m:e>
                      <m:sub>
                        <m:r>
                          <a:rPr lang="vi-VN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𝑷</m:t>
                        </m:r>
                      </m:sub>
                    </m:sSub>
                    <m:r>
                      <a:rPr lang="vi-VN" sz="1800" b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→ </m:t>
                    </m:r>
                    <m:r>
                      <a:rPr lang="vi-VN" sz="18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𝜺</m:t>
                    </m:r>
                  </m:oMath>
                </a14:m>
                <a:endParaRPr lang="x-none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D2579F-D224-02E3-6796-ABC266319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28" y="967859"/>
                <a:ext cx="3840170" cy="369332"/>
              </a:xfrm>
              <a:prstGeom prst="rect">
                <a:avLst/>
              </a:prstGeom>
              <a:blipFill>
                <a:blip r:embed="rId4"/>
                <a:stretch>
                  <a:fillRect l="-1320" t="-10000" b="-20000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C31D50-0C6D-EB23-41A4-B4E4731B1F40}"/>
                  </a:ext>
                </a:extLst>
              </p:cNvPr>
              <p:cNvSpPr txBox="1"/>
              <p:nvPr/>
            </p:nvSpPr>
            <p:spPr>
              <a:xfrm>
                <a:off x="111368" y="1936304"/>
                <a:ext cx="5929551" cy="512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vi-VN" sz="16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</a:t>
                </a:r>
                <a:r>
                  <a:rPr lang="vi-VN" sz="16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x-none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x-none" sz="1600" i="1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  <m:sub>
                        <m:r>
                          <a:rPr lang="vi-VN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vi-VN" sz="16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x-none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vi-VN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vi-V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vi-VN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</m:t>
                        </m:r>
                      </m:sub>
                      <m:sup>
                        <m:sSub>
                          <m:sSubPr>
                            <m:ctrlPr>
                              <a:rPr lang="x-none" sz="16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x-none" sz="1600" i="1" dirty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vi-VN" sz="1600" b="0" i="1" dirty="0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p>
                    </m:sSubSup>
                    <m:r>
                      <a:rPr lang="vi-VN" sz="16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vi-VN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c</m:t>
                    </m:r>
                    <m:r>
                      <a:rPr lang="vi-VN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á,</m:t>
                    </m:r>
                    <m:r>
                      <m:rPr>
                        <m:sty m:val="p"/>
                      </m:rPr>
                      <a:rPr lang="vi-VN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m</m:t>
                    </m:r>
                    <m:r>
                      <a:rPr lang="vi-VN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ự</m:t>
                    </m:r>
                    <m:r>
                      <m:rPr>
                        <m:sty m:val="p"/>
                      </m:rPr>
                      <a:rPr lang="vi-VN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c</m:t>
                    </m:r>
                    <m:r>
                      <a:rPr lang="vi-VN" sz="16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vi-VN" sz="16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vi-VN" sz="16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vi-VN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C</m:t>
                        </m:r>
                      </m:sub>
                    </m:sSub>
                    <m:r>
                      <a:rPr lang="vi-VN" sz="1600" b="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x-none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x-none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{"/>
                                <m:endChr m:val="}"/>
                                <m:ctrlPr>
                                  <a:rPr lang="x-none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vi-VN" sz="160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c</m:t>
                                </m:r>
                                <m:r>
                                  <a:rPr lang="vi-VN" sz="160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á</m:t>
                                </m:r>
                                <m:r>
                                  <a:rPr lang="vi-VN" sz="16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r>
                                  <m:rPr>
                                    <m:sty m:val="p"/>
                                  </m:rPr>
                                  <a:rPr lang="vi-VN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m</m:t>
                                </m:r>
                                <m:r>
                                  <a:rPr lang="vi-VN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ự</m:t>
                                </m:r>
                                <m:r>
                                  <m:rPr>
                                    <m:sty m:val="p"/>
                                  </m:rPr>
                                  <a:rPr lang="vi-VN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c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begChr m:val="{"/>
                                <m:endChr m:val="}"/>
                                <m:ctrlPr>
                                  <a:rPr lang="x-none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vi-VN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b</m:t>
                                </m:r>
                                <m:r>
                                  <a:rPr lang="vi-VN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ú</m:t>
                                </m:r>
                                <m:r>
                                  <m:rPr>
                                    <m:sty m:val="p"/>
                                  </m:rPr>
                                  <a:rPr lang="vi-VN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n</m:t>
                                </m:r>
                                <m:r>
                                  <a:rPr lang="vi-VN" sz="1600" b="0" i="0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r>
                                  <m:rPr>
                                    <m:sty m:val="p"/>
                                  </m:rPr>
                                  <a:rPr lang="vi-VN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t</m:t>
                                </m:r>
                                <m:r>
                                  <a:rPr lang="vi-VN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ô</m:t>
                                </m:r>
                                <m:r>
                                  <m:rPr>
                                    <m:sty m:val="p"/>
                                  </m:rPr>
                                  <a:rPr lang="vi-VN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m</m:t>
                                </m:r>
                                <m:r>
                                  <a:rPr lang="vi-VN" sz="160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r>
                                  <m:rPr>
                                    <m:sty m:val="p"/>
                                  </m:rPr>
                                  <a:rPr lang="vi-VN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h</m:t>
                                </m:r>
                                <m:r>
                                  <a:rPr lang="vi-VN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à</m:t>
                                </m:r>
                                <m:r>
                                  <m:rPr>
                                    <m:sty m:val="p"/>
                                  </m:rPr>
                                  <a:rPr lang="vi-VN" sz="16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nh</m:t>
                                </m:r>
                              </m:e>
                            </m:d>
                          </m:den>
                        </m:f>
                      </m:e>
                    </m:d>
                    <m:r>
                      <a:rPr lang="vi-VN" sz="16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d>
                      <m:dPr>
                        <m:begChr m:val="|"/>
                        <m:endChr m:val="|"/>
                        <m:ctrlPr>
                          <a:rPr lang="x-none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x-none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vi-VN" sz="160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c</m:t>
                            </m:r>
                            <m:r>
                              <a:rPr lang="vi-VN" sz="160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á, </m:t>
                            </m:r>
                            <m:r>
                              <m:rPr>
                                <m:sty m:val="p"/>
                              </m:rPr>
                              <a:rPr lang="vi-VN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m</m:t>
                            </m:r>
                            <m:r>
                              <a:rPr lang="vi-VN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ự</m:t>
                            </m:r>
                            <m:r>
                              <m:rPr>
                                <m:sty m:val="p"/>
                              </m:rPr>
                              <a:rPr lang="vi-VN" sz="1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c</m:t>
                            </m:r>
                          </m:e>
                        </m:d>
                      </m:e>
                    </m:d>
                    <m:r>
                      <a:rPr lang="vi-VN" sz="16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vi-VN" sz="16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vi-VN" sz="16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 </a:t>
                </a:r>
                <a:endParaRPr lang="x-none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BC31D50-0C6D-EB23-41A4-B4E4731B1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68" y="1936304"/>
                <a:ext cx="5929551" cy="51276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6C99D5C-2AFA-8B79-A0C8-AF3774DB0686}"/>
                  </a:ext>
                </a:extLst>
              </p:cNvPr>
              <p:cNvSpPr txBox="1"/>
              <p:nvPr/>
            </p:nvSpPr>
            <p:spPr>
              <a:xfrm>
                <a:off x="129192" y="2947834"/>
                <a:ext cx="38401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x-none" b="1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Góc nhìn: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x-none" sz="1800" b="1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vi-VN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𝜺</m:t>
                        </m:r>
                        <m:r>
                          <a:rPr lang="vi-VN" b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a:rPr lang="vi-VN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𝝍</m:t>
                        </m:r>
                      </m:e>
                      <m:sub>
                        <m:r>
                          <a:rPr lang="vi-VN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𝑼</m:t>
                        </m:r>
                      </m:sub>
                    </m:sSub>
                    <m:r>
                      <a:rPr lang="vi-VN" sz="1800" b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x-none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vi-VN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𝝍</m:t>
                        </m:r>
                      </m:e>
                      <m:sub>
                        <m:r>
                          <a:rPr lang="vi-VN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𝑪</m:t>
                        </m:r>
                      </m:sub>
                    </m:sSub>
                    <m:r>
                      <a:rPr lang="vi-VN" sz="1800" b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x-none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vi-VN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𝝍</m:t>
                        </m:r>
                      </m:e>
                      <m:sub>
                        <m:r>
                          <a:rPr lang="vi-VN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𝑷</m:t>
                        </m:r>
                      </m:sub>
                    </m:sSub>
                  </m:oMath>
                </a14:m>
                <a:endParaRPr lang="x-none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6C99D5C-2AFA-8B79-A0C8-AF3774DB0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92" y="2947834"/>
                <a:ext cx="3840170" cy="369332"/>
              </a:xfrm>
              <a:prstGeom prst="rect">
                <a:avLst/>
              </a:prstGeom>
              <a:blipFill>
                <a:blip r:embed="rId6"/>
                <a:stretch>
                  <a:fillRect l="-1320" t="-10000" b="-20000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30E1DC2-8B64-1CF2-B7AA-1AC00E892352}"/>
                  </a:ext>
                </a:extLst>
              </p:cNvPr>
              <p:cNvSpPr txBox="1"/>
              <p:nvPr/>
            </p:nvSpPr>
            <p:spPr>
              <a:xfrm>
                <a:off x="129192" y="3296672"/>
                <a:ext cx="5117124" cy="3721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vi-VN" sz="1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*</a:t>
                </a:r>
                <a:r>
                  <a:rPr lang="vi-VN" sz="1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x-none" sz="1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x-none" sz="1400" i="1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  <m:sub>
                        <m:r>
                          <a:rPr lang="vi-VN" sz="1400" i="1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vi-VN" sz="1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vi-VN" sz="1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x-none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vi-V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 </m:t>
                        </m:r>
                        <m:r>
                          <a:rPr lang="vi-VN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U</m:t>
                        </m:r>
                      </m:sub>
                      <m:sup>
                        <m:sSub>
                          <m:sSubPr>
                            <m:ctrlPr>
                              <a:rPr lang="x-none" sz="14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x-none" sz="1400" i="1" dirty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vi-VN" sz="14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sup>
                    </m:sSubSup>
                    <m:r>
                      <a:rPr lang="vi-VN" sz="14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x-none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b</m:t>
                        </m:r>
                        <m:r>
                          <a:rPr lang="vi-VN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ú</m:t>
                        </m:r>
                        <m:r>
                          <m:rPr>
                            <m:sty m:val="p"/>
                          </m:rPr>
                          <a:rPr lang="vi-VN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n</m:t>
                        </m:r>
                      </m:e>
                    </m:d>
                    <m:r>
                      <a:rPr lang="vi-VN" sz="1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vi-VN" sz="14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sSubSup>
                      <m:sSubSupPr>
                        <m:ctrlPr>
                          <a:rPr lang="x-none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vi-V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 </m:t>
                        </m:r>
                        <m:r>
                          <a:rPr lang="vi-VN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𝜓</m:t>
                        </m:r>
                      </m:e>
                      <m:sub>
                        <m:r>
                          <a:rPr lang="vi-VN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sub>
                      <m:sup>
                        <m:sSub>
                          <m:sSubPr>
                            <m:ctrlPr>
                              <a:rPr lang="x-none" sz="14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x-none" sz="1400" i="1" dirty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vi-VN" sz="14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sup>
                    </m:sSubSup>
                    <m:r>
                      <a:rPr lang="vi-VN" sz="14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x-none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vi-VN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vi-VN" sz="14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ô</m:t>
                        </m:r>
                        <m:r>
                          <a:rPr lang="vi-VN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vi-VN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vi-VN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</m:t>
                        </m:r>
                        <m:r>
                          <a:rPr lang="vi-VN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á</m:t>
                        </m:r>
                      </m:e>
                    </m:d>
                    <m:r>
                      <a:rPr lang="vi-VN" sz="14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sSubSup>
                      <m:sSubSupPr>
                        <m:ctrlPr>
                          <a:rPr lang="x-none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vi-V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 </m:t>
                        </m:r>
                        <m:r>
                          <a:rPr lang="vi-VN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P</m:t>
                        </m:r>
                      </m:sub>
                      <m:sup>
                        <m:sSub>
                          <m:sSubPr>
                            <m:ctrlPr>
                              <a:rPr lang="x-none" sz="14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x-none" sz="1400" i="1" dirty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vi-VN" sz="14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sup>
                    </m:sSubSup>
                    <m:r>
                      <a:rPr lang="vi-VN" sz="14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x-none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X</m:t>
                        </m:r>
                        <m:r>
                          <a:rPr lang="vi-VN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à </m:t>
                        </m:r>
                        <m:r>
                          <m:rPr>
                            <m:sty m:val="p"/>
                          </m:rPr>
                          <a:rPr lang="vi-VN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l</m:t>
                        </m:r>
                        <m:r>
                          <a:rPr lang="vi-VN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á</m:t>
                        </m:r>
                        <m:r>
                          <m:rPr>
                            <m:sty m:val="p"/>
                          </m:rPr>
                          <a:rPr lang="vi-VN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ch</m:t>
                        </m:r>
                      </m:e>
                    </m:d>
                  </m:oMath>
                </a14:m>
                <a:endParaRPr lang="x-none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30E1DC2-8B64-1CF2-B7AA-1AC00E892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92" y="3296672"/>
                <a:ext cx="5117124" cy="372153"/>
              </a:xfrm>
              <a:prstGeom prst="rect">
                <a:avLst/>
              </a:prstGeom>
              <a:blipFill>
                <a:blip r:embed="rId7"/>
                <a:stretch>
                  <a:fillRect l="-495" b="-10000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F61D68D-E11E-E238-1DC5-924742DEC929}"/>
                  </a:ext>
                </a:extLst>
              </p:cNvPr>
              <p:cNvSpPr txBox="1"/>
              <p:nvPr/>
            </p:nvSpPr>
            <p:spPr>
              <a:xfrm>
                <a:off x="149545" y="3680735"/>
                <a:ext cx="6586665" cy="3118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x-none" sz="140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vi-VN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vi-VN" sz="1400" b="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</m:sup>
                      </m:sSup>
                      <m:r>
                        <a:rPr lang="vi-VN" sz="14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vi-VN" sz="1400" b="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𝜀</m:t>
                      </m:r>
                      <m:r>
                        <a:rPr lang="vi-VN" sz="14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\</m:t>
                      </m:r>
                      <m:sSup>
                        <m:sSupPr>
                          <m:ctrlPr>
                            <a:rPr lang="vi-VN" sz="1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vi-VN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vi-VN" sz="1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  <m:sup>
                          <m:sSub>
                            <m:sSubPr>
                              <m:ctrlPr>
                                <a:rPr lang="x-none" sz="14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x-none" sz="1400" i="1" dirty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vi-VN" sz="14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r>
                        <a:rPr lang="vi-VN" sz="14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vi-VN" sz="1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vi-VN" sz="14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b</m:t>
                          </m:r>
                          <m:r>
                            <a:rPr lang="vi-VN" sz="14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ú</m:t>
                          </m:r>
                          <m:r>
                            <m:rPr>
                              <m:sty m:val="p"/>
                            </m:rPr>
                            <a:rPr lang="vi-VN" sz="14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vi-VN" sz="1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vi-VN" sz="14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</m:t>
                          </m:r>
                          <m:r>
                            <a:rPr lang="vi-VN" sz="14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ô</m:t>
                          </m:r>
                          <m:r>
                            <m:rPr>
                              <m:sty m:val="p"/>
                            </m:rPr>
                            <a:rPr lang="vi-VN" sz="14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</m:t>
                          </m:r>
                          <m:r>
                            <a:rPr lang="vi-VN" sz="1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vi-VN" sz="14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vi-VN" sz="14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à</m:t>
                          </m:r>
                          <m:r>
                            <m:rPr>
                              <m:sty m:val="p"/>
                            </m:rPr>
                            <a:rPr lang="vi-VN" sz="14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nh</m:t>
                          </m:r>
                        </m:e>
                      </m:d>
                      <m:r>
                        <a:rPr lang="vi-VN" sz="14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\ </m:t>
                      </m:r>
                      <m:r>
                        <m:rPr>
                          <m:lit/>
                        </m:rPr>
                        <a:rPr lang="vi-VN" sz="14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{</m:t>
                      </m:r>
                      <m:r>
                        <m:rPr>
                          <m:lit/>
                          <m:sty m:val="p"/>
                        </m:rPr>
                        <a:rPr lang="vi-VN" sz="14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b</m:t>
                      </m:r>
                      <m:r>
                        <m:rPr>
                          <m:lit/>
                        </m:rPr>
                        <a:rPr lang="vi-VN" sz="14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ú</m:t>
                      </m:r>
                      <m:r>
                        <m:rPr>
                          <m:lit/>
                          <m:sty m:val="p"/>
                        </m:rPr>
                        <a:rPr lang="vi-VN" sz="14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vi-VN" sz="14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vi-VN" sz="14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</m:t>
                      </m:r>
                      <m:r>
                        <a:rPr lang="vi-VN" sz="14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ô</m:t>
                      </m:r>
                      <m:r>
                        <m:rPr>
                          <m:sty m:val="p"/>
                        </m:rPr>
                        <a:rPr lang="vi-VN" sz="14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m</m:t>
                      </m:r>
                      <m:r>
                        <a:rPr lang="vi-VN" sz="14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vi-VN" sz="14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vi-VN" sz="14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á, </m:t>
                      </m:r>
                      <m:r>
                        <m:rPr>
                          <m:sty m:val="p"/>
                        </m:rPr>
                        <a:rPr lang="vi-VN" sz="14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x</m:t>
                      </m:r>
                      <m:r>
                        <a:rPr lang="vi-VN" sz="14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à </m:t>
                      </m:r>
                      <m:r>
                        <m:rPr>
                          <m:sty m:val="p"/>
                        </m:rPr>
                        <a:rPr lang="vi-VN" sz="14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l</m:t>
                      </m:r>
                      <m:r>
                        <a:rPr lang="vi-VN" sz="14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á</m:t>
                      </m:r>
                      <m:r>
                        <m:rPr>
                          <m:sty m:val="p"/>
                        </m:rPr>
                        <a:rPr lang="vi-VN" sz="14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ch</m:t>
                      </m:r>
                      <m:r>
                        <a:rPr lang="vi-VN" sz="14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}</m:t>
                      </m:r>
                      <m:r>
                        <a:rPr lang="vi-VN" sz="1400" b="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={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sz="1400" b="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à</m:t>
                      </m:r>
                      <m:r>
                        <m:rPr>
                          <m:sty m:val="p"/>
                        </m:rPr>
                        <a:rPr lang="en-US" sz="1400" b="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nh</m:t>
                      </m:r>
                      <m:r>
                        <a:rPr lang="vi-VN" sz="1400" b="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x-none" sz="1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F61D68D-E11E-E238-1DC5-924742DEC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45" y="3680735"/>
                <a:ext cx="6586665" cy="311817"/>
              </a:xfrm>
              <a:prstGeom prst="rect">
                <a:avLst/>
              </a:prstGeom>
              <a:blipFill rotWithShape="0">
                <a:blip r:embed="rId8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6A1BA20-C4BF-E76D-2F7B-FF69B2AC8426}"/>
                  </a:ext>
                </a:extLst>
              </p:cNvPr>
              <p:cNvSpPr txBox="1"/>
              <p:nvPr/>
            </p:nvSpPr>
            <p:spPr>
              <a:xfrm>
                <a:off x="3912997" y="994200"/>
                <a:ext cx="31085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1800" b="1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𝜺</m:t>
                      </m:r>
                      <m:r>
                        <a:rPr lang="vi-VN" sz="1800" b="1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={</m:t>
                      </m:r>
                      <m:r>
                        <a:rPr lang="vi-VN" b="1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𝒃</m:t>
                      </m:r>
                      <m:r>
                        <a:rPr lang="vi-VN" b="1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ú</m:t>
                      </m:r>
                      <m:r>
                        <a:rPr lang="vi-VN" b="1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𝒏</m:t>
                      </m:r>
                      <m:r>
                        <a:rPr lang="vi-VN" b="1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vi-VN" b="1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𝒕</m:t>
                      </m:r>
                      <m:r>
                        <a:rPr lang="vi-VN" b="1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ô</m:t>
                      </m:r>
                      <m:r>
                        <a:rPr lang="vi-VN" b="1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𝒎</m:t>
                      </m:r>
                      <m:r>
                        <a:rPr lang="vi-VN" b="1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vi-VN" b="1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lang="vi-VN" b="1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à</m:t>
                      </m:r>
                      <m:r>
                        <a:rPr lang="vi-VN" b="1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𝒏𝒉</m:t>
                      </m:r>
                      <m:r>
                        <a:rPr lang="vi-VN" sz="1800" b="1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x-none" b="1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6A1BA20-C4BF-E76D-2F7B-FF69B2AC8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997" y="994200"/>
                <a:ext cx="3108588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5174F0-A5F4-C984-33AF-82694E9164B2}"/>
                  </a:ext>
                </a:extLst>
              </p:cNvPr>
              <p:cNvSpPr txBox="1"/>
              <p:nvPr/>
            </p:nvSpPr>
            <p:spPr>
              <a:xfrm>
                <a:off x="4437955" y="2945106"/>
                <a:ext cx="4706045" cy="401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11113"/>
                <a14:m>
                  <m:oMath xmlns:m="http://schemas.openxmlformats.org/officeDocument/2006/math">
                    <m:sSup>
                      <m:sSupPr>
                        <m:ctrlPr>
                          <a:rPr lang="vi-VN" sz="16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vi-VN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𝜓</m:t>
                        </m:r>
                      </m:e>
                      <m:sup>
                        <m:sSub>
                          <m:sSubPr>
                            <m:ctrlPr>
                              <a:rPr lang="x-none" sz="16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x-none" sz="1600" i="1" dirty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vi-VN" sz="16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vi-VN" sz="1600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x-none" sz="16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x-none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vi-V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 </m:t>
                        </m:r>
                        <m:r>
                          <a:rPr lang="vi-VN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U</m:t>
                        </m:r>
                      </m:sub>
                      <m:sup>
                        <m:sSub>
                          <m:sSubPr>
                            <m:ctrlPr>
                              <a:rPr lang="x-none" sz="16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x-none" sz="1600" i="1" dirty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vi-VN" sz="16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sup>
                    </m:sSubSup>
                    <m:r>
                      <a:rPr lang="vi-VN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⊔</m:t>
                    </m:r>
                    <m:sSubSup>
                      <m:sSubSupPr>
                        <m:ctrlPr>
                          <a:rPr lang="x-none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vi-V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 </m:t>
                        </m:r>
                        <m:r>
                          <a:rPr lang="vi-VN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𝜓</m:t>
                        </m:r>
                      </m:e>
                      <m:sub>
                        <m:r>
                          <a:rPr lang="vi-VN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sub>
                      <m:sup>
                        <m:sSub>
                          <m:sSubPr>
                            <m:ctrlPr>
                              <a:rPr lang="x-none" sz="16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x-none" sz="1600" i="1" dirty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vi-VN" sz="16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sup>
                    </m:sSubSup>
                    <m:r>
                      <a:rPr lang="vi-VN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⊔</m:t>
                    </m:r>
                    <m:sSubSup>
                      <m:sSubSupPr>
                        <m:ctrlPr>
                          <a:rPr lang="x-none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vi-V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 </m:t>
                        </m:r>
                        <m:r>
                          <a:rPr lang="vi-VN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1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P</m:t>
                        </m:r>
                      </m:sub>
                      <m:sup>
                        <m:sSub>
                          <m:sSubPr>
                            <m:ctrlPr>
                              <a:rPr lang="x-none" sz="16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x-none" sz="1600" i="1" dirty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vi-VN" sz="16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sup>
                    </m:sSubSup>
                    <m:r>
                      <a:rPr lang="vi-VN" sz="1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={</m:t>
                    </m:r>
                    <m:r>
                      <m:rPr>
                        <m:sty m:val="p"/>
                      </m:rPr>
                      <a:rPr lang="vi-VN" sz="1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b</m:t>
                    </m:r>
                    <m:r>
                      <a:rPr lang="vi-VN" sz="1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ú</m:t>
                    </m:r>
                    <m:r>
                      <m:rPr>
                        <m:sty m:val="p"/>
                      </m:rPr>
                      <a:rPr lang="vi-VN" sz="1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n</m:t>
                    </m:r>
                    <m:r>
                      <a:rPr lang="vi-VN" sz="1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vi-VN" sz="1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t</m:t>
                    </m:r>
                    <m:r>
                      <a:rPr lang="vi-VN" sz="1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ô</m:t>
                    </m:r>
                    <m:r>
                      <m:rPr>
                        <m:sty m:val="p"/>
                      </m:rPr>
                      <a:rPr lang="vi-VN" sz="1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</m:t>
                    </m:r>
                    <m:r>
                      <a:rPr lang="vi-VN" sz="1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vi-VN" sz="1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c</m:t>
                    </m:r>
                    <m:r>
                      <a:rPr lang="vi-VN" sz="1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á, </m:t>
                    </m:r>
                    <m:r>
                      <m:rPr>
                        <m:sty m:val="p"/>
                      </m:rPr>
                      <a:rPr lang="vi-VN" sz="1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x</m:t>
                    </m:r>
                    <m:r>
                      <a:rPr lang="vi-VN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à</m:t>
                    </m:r>
                    <m:r>
                      <a:rPr lang="vi-VN" sz="1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vi-VN" sz="1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</m:t>
                    </m:r>
                    <m:r>
                      <a:rPr lang="vi-VN" sz="1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á</m:t>
                    </m:r>
                    <m:r>
                      <m:rPr>
                        <m:sty m:val="p"/>
                      </m:rPr>
                      <a:rPr lang="vi-VN" sz="1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ch</m:t>
                    </m:r>
                    <m:r>
                      <a:rPr lang="vi-VN" sz="1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x-none" sz="16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5174F0-A5F4-C984-33AF-82694E916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955" y="2945106"/>
                <a:ext cx="4706045" cy="401328"/>
              </a:xfrm>
              <a:prstGeom prst="rect">
                <a:avLst/>
              </a:prstGeom>
              <a:blipFill>
                <a:blip r:embed="rId10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AED6878-785C-6A26-4BEC-4DC953282514}"/>
                  </a:ext>
                </a:extLst>
              </p:cNvPr>
              <p:cNvSpPr txBox="1"/>
              <p:nvPr/>
            </p:nvSpPr>
            <p:spPr>
              <a:xfrm>
                <a:off x="-132182" y="4165855"/>
                <a:ext cx="652101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vi-VN" sz="1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d</m:t>
                          </m:r>
                        </m:e>
                        <m:sup>
                          <m:r>
                            <a:rPr lang="vi-VN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vi-VN" sz="1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vi-VN" sz="1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vi-VN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vi-VN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vi-VN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U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vi-VN" sz="14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vi-VN" sz="14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vi-V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 </m:t>
                          </m:r>
                          <m:sSub>
                            <m:sSubPr>
                              <m:ctrlPr>
                                <a:rPr lang="vi-VN" sz="1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sz="14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vi-VN" sz="14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sub>
                          </m:sSub>
                          <m:r>
                            <a:rPr lang="vi-VN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vi-VN" sz="1400" b="1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sz="1400" b="1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vi-VN" sz="1400" b="1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vi-VN" sz="1400" b="1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𝑪</m:t>
                              </m:r>
                            </m:sub>
                          </m:sSub>
                        </m:e>
                      </m:d>
                      <m:r>
                        <a:rPr lang="vi-VN" sz="14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 </m:t>
                      </m:r>
                      <m:sSub>
                        <m:sSubPr>
                          <m:ctrlPr>
                            <a:rPr lang="vi-VN" sz="1400" b="1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vi-VN" sz="1400" b="1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𝝆</m:t>
                          </m:r>
                        </m:e>
                        <m:sub>
                          <m:r>
                            <a:rPr lang="vi-VN" sz="1400" b="1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𝑪</m:t>
                          </m:r>
                        </m:sub>
                      </m:sSub>
                      <m:r>
                        <a:rPr lang="vi-VN" sz="1400" b="0" i="1" dirty="0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vi-VN" sz="1400" i="1" dirty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vi-VN" sz="1400" i="1" dirty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vi-VN" sz="1400" i="1" dirty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vi-VN" sz="1400" i="1" dirty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b>
                      </m:sSub>
                      <m:r>
                        <a:rPr lang="vi-VN" sz="1400" i="1" dirty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| × </m:t>
                      </m:r>
                      <m:sSub>
                        <m:sSubPr>
                          <m:ctrlPr>
                            <a:rPr lang="vi-VN" sz="1400" i="1" dirty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vi-VN" sz="1400" i="1" dirty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vi-VN" sz="1400" i="1" dirty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b>
                      </m:sSub>
                      <m:r>
                        <a:rPr lang="vi-VN" sz="1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=1</m:t>
                      </m:r>
                      <m:r>
                        <a:rPr lang="vi-VN" sz="1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vi-VN" sz="1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10 +</m:t>
                      </m:r>
                      <m:r>
                        <a:rPr lang="vi-VN" sz="1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1×1</m:t>
                      </m:r>
                      <m:r>
                        <a:rPr lang="vi-VN" sz="1400" b="0" i="1" dirty="0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−0</m:t>
                      </m:r>
                      <m:r>
                        <a:rPr lang="vi-VN" sz="1400" i="1" dirty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sz="1400" b="0" i="1" dirty="0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0.5</m:t>
                      </m:r>
                      <m:r>
                        <a:rPr lang="vi-VN" sz="1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=1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x-none" sz="1400" dirty="0"/>
              </a:p>
              <a:p>
                <a:endParaRPr lang="x-none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AED6878-785C-6A26-4BEC-4DC953282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2182" y="4165855"/>
                <a:ext cx="6521013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3F5B4B6-2918-94E6-4D3A-7609B08FA30A}"/>
                  </a:ext>
                </a:extLst>
              </p:cNvPr>
              <p:cNvSpPr txBox="1"/>
              <p:nvPr/>
            </p:nvSpPr>
            <p:spPr>
              <a:xfrm>
                <a:off x="111369" y="2435746"/>
                <a:ext cx="7284854" cy="397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vi-VN" sz="1600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x-none" sz="1600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x-none" sz="1600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lang="vi-VN" sz="1600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vi-VN" sz="16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x-none" sz="16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vi-VN" sz="16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vi-VN" sz="16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vi-VN" sz="16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𝝍</m:t>
                        </m:r>
                      </m:e>
                      <m:sub>
                        <m:r>
                          <a:rPr lang="vi-VN" sz="16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𝑷</m:t>
                        </m:r>
                      </m:sub>
                      <m:sup>
                        <m:sSub>
                          <m:sSubPr>
                            <m:ctrlPr>
                              <a:rPr lang="x-none" sz="1600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x-none" sz="1600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vi-VN" sz="1600" b="1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sup>
                    </m:sSubSup>
                    <m:r>
                      <a:rPr lang="vi-VN" sz="1600" b="1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={</m:t>
                    </m:r>
                    <m:r>
                      <a:rPr lang="vi-VN" sz="16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vi-VN" sz="16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à </m:t>
                    </m:r>
                    <m:r>
                      <a:rPr lang="vi-VN" sz="16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𝒍</m:t>
                    </m:r>
                    <m:r>
                      <a:rPr lang="vi-VN" sz="16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á</m:t>
                    </m:r>
                    <m:r>
                      <a:rPr lang="vi-VN" sz="16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𝒄𝒉</m:t>
                    </m:r>
                    <m:r>
                      <a:rPr lang="vi-VN" sz="1600" b="1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vi-VN" sz="16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vi-VN" sz="16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1600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vi-VN" sz="1600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𝝎</m:t>
                        </m:r>
                      </m:e>
                      <m:sub>
                        <m:r>
                          <a:rPr lang="vi-VN" sz="1600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𝑷</m:t>
                        </m:r>
                      </m:sub>
                    </m:sSub>
                    <m:r>
                      <a:rPr lang="vi-VN" sz="1600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=|</m:t>
                    </m:r>
                    <m:d>
                      <m:dPr>
                        <m:begChr m:val="{"/>
                        <m:endChr m:val="}"/>
                        <m:ctrlPr>
                          <a:rPr lang="vi-VN" sz="1600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vi-VN" sz="1600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𝒙</m:t>
                        </m:r>
                        <m:r>
                          <a:rPr lang="vi-VN" sz="1600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à </m:t>
                        </m:r>
                        <m:r>
                          <a:rPr lang="vi-VN" sz="1600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𝒍</m:t>
                        </m:r>
                        <m:r>
                          <a:rPr lang="vi-VN" sz="1600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á</m:t>
                        </m:r>
                        <m:r>
                          <a:rPr lang="vi-VN" sz="1600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𝒄𝒉</m:t>
                        </m:r>
                      </m:e>
                    </m:d>
                    <m:r>
                      <a:rPr lang="vi-VN" sz="1600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⊓</m:t>
                    </m:r>
                    <m:d>
                      <m:dPr>
                        <m:begChr m:val="{"/>
                        <m:endChr m:val="}"/>
                        <m:ctrlPr>
                          <a:rPr lang="vi-VN" sz="1600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vi-VN" sz="1600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  <m:r>
                          <a:rPr lang="vi-VN" sz="1600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à</m:t>
                        </m:r>
                        <m:r>
                          <a:rPr lang="vi-VN" sz="1600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𝒏𝒉</m:t>
                        </m:r>
                      </m:e>
                    </m:d>
                    <m:r>
                      <a:rPr lang="vi-VN" sz="1600" b="1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vi-VN" sz="1600" b="1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d>
                      <m:dPr>
                        <m:begChr m:val="|"/>
                        <m:endChr m:val="|"/>
                        <m:ctrlPr>
                          <a:rPr lang="x-none" sz="1600" b="1" i="1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x-none" sz="16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vi-VN" sz="16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∅</m:t>
                            </m:r>
                          </m:e>
                        </m:d>
                      </m:e>
                    </m:d>
                    <m:r>
                      <a:rPr lang="vi-VN" sz="1600" b="1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vi-VN" sz="1600" b="1" i="0" smtClean="0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vi-VN" sz="16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 </a:t>
                </a:r>
                <a:endParaRPr lang="x-none" sz="16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3F5B4B6-2918-94E6-4D3A-7609B08FA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69" y="2435746"/>
                <a:ext cx="7284854" cy="397225"/>
              </a:xfrm>
              <a:prstGeom prst="rect">
                <a:avLst/>
              </a:prstGeom>
              <a:blipFill>
                <a:blip r:embed="rId12"/>
                <a:stretch>
                  <a:fillRect l="-348" b="-15625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C48B9DC-393A-B947-43B9-A4C43488256B}"/>
                  </a:ext>
                </a:extLst>
              </p:cNvPr>
              <p:cNvSpPr txBox="1"/>
              <p:nvPr/>
            </p:nvSpPr>
            <p:spPr>
              <a:xfrm>
                <a:off x="237649" y="4645325"/>
                <a:ext cx="3623256" cy="4042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vi-VN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d</m:t>
                        </m:r>
                      </m:e>
                      <m:sub>
                        <m:sSub>
                          <m:sSubPr>
                            <m:ctrlPr>
                              <a:rPr lang="vi-VN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vi-VN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sub>
                    </m:sSub>
                    <m:r>
                      <a:rPr lang="vi-VN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=|</m:t>
                    </m:r>
                    <m:sSup>
                      <m:sSupPr>
                        <m:ctrlPr>
                          <a:rPr lang="x-none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vi-VN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𝝎</m:t>
                        </m:r>
                      </m:e>
                      <m:sup>
                        <m:r>
                          <a:rPr lang="vi-V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x-none" b="1" dirty="0">
                    <a:solidFill>
                      <a:srgbClr val="C00000"/>
                    </a:solidFill>
                  </a:rPr>
                  <a:t>|+</a:t>
                </a:r>
                <a:r>
                  <a:rPr lang="vi-VN" b="1" dirty="0">
                    <a:solidFill>
                      <a:srgbClr val="C0000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vi-VN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𝒅</m:t>
                        </m:r>
                      </m:e>
                      <m:sup>
                        <m:r>
                          <a:rPr lang="vi-VN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vi-VN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vi-VN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vi-VN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𝟏𝟏</m:t>
                    </m:r>
                    <m:r>
                      <a:rPr lang="vi-VN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vi-VN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𝟏𝟐</m:t>
                    </m:r>
                  </m:oMath>
                </a14:m>
                <a:endParaRPr lang="x-none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C48B9DC-393A-B947-43B9-A4C434882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49" y="4645325"/>
                <a:ext cx="3623256" cy="404213"/>
              </a:xfrm>
              <a:prstGeom prst="rect">
                <a:avLst/>
              </a:prstGeom>
              <a:blipFill rotWithShape="0">
                <a:blip r:embed="rId13"/>
                <a:stretch>
                  <a:fillRect t="-606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32226A4-F877-0E53-66C8-BFF1EC10D723}"/>
                  </a:ext>
                </a:extLst>
              </p:cNvPr>
              <p:cNvSpPr txBox="1"/>
              <p:nvPr/>
            </p:nvSpPr>
            <p:spPr>
              <a:xfrm>
                <a:off x="5313230" y="3660037"/>
                <a:ext cx="20573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x-none" sz="180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vi-VN" sz="1800" b="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⇒|</m:t>
                          </m:r>
                          <m:r>
                            <a:rPr lang="vi-VN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vi-VN" sz="1800" b="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</m:sup>
                      </m:sSup>
                      <m:r>
                        <a:rPr lang="vi-VN" sz="1800" b="0" i="1" smtClean="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|=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x-none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32226A4-F877-0E53-66C8-BFF1EC10D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230" y="3660037"/>
                <a:ext cx="2057399" cy="369332"/>
              </a:xfrm>
              <a:prstGeom prst="rect">
                <a:avLst/>
              </a:prstGeom>
              <a:blipFill rotWithShape="0"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0AE478F-B215-C6D6-04C3-7D3BCE1083D3}"/>
                  </a:ext>
                </a:extLst>
              </p:cNvPr>
              <p:cNvSpPr txBox="1"/>
              <p:nvPr/>
            </p:nvSpPr>
            <p:spPr>
              <a:xfrm>
                <a:off x="-304974" y="5215650"/>
                <a:ext cx="3623256" cy="4042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d</m:t>
                          </m:r>
                        </m:e>
                        <m:sub>
                          <m:sSub>
                            <m:sSubPr>
                              <m:ctrlPr>
                                <a:rPr lang="vi-VN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vi-VN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  <m:r>
                        <a:rPr lang="vi-VN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vi-VN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𝟏𝟐</m:t>
                      </m:r>
                    </m:oMath>
                  </m:oMathPara>
                </a14:m>
                <a:endParaRPr lang="x-none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0AE478F-B215-C6D6-04C3-7D3BCE108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4974" y="5215650"/>
                <a:ext cx="3623256" cy="40421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ight Brace 44">
            <a:extLst>
              <a:ext uri="{FF2B5EF4-FFF2-40B4-BE49-F238E27FC236}">
                <a16:creationId xmlns:a16="http://schemas.microsoft.com/office/drawing/2014/main" id="{2E808809-F9AC-6E02-C5E2-11B1F0A215BC}"/>
              </a:ext>
            </a:extLst>
          </p:cNvPr>
          <p:cNvSpPr/>
          <p:nvPr/>
        </p:nvSpPr>
        <p:spPr>
          <a:xfrm>
            <a:off x="5949387" y="1530763"/>
            <a:ext cx="243069" cy="77802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8B4D2A7-2126-BA45-F6E0-1A8225C03B49}"/>
                  </a:ext>
                </a:extLst>
              </p:cNvPr>
              <p:cNvSpPr txBox="1"/>
              <p:nvPr/>
            </p:nvSpPr>
            <p:spPr>
              <a:xfrm>
                <a:off x="6341930" y="1689579"/>
                <a:ext cx="20884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x-none" sz="18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x-none" sz="1800" i="1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  <m:sub>
                        <m:r>
                          <a:rPr lang="vi-VN" sz="1800" b="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x-none" dirty="0"/>
                  <a:t> gần hơn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x-none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x-none" i="1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  <m:sub>
                        <m:r>
                          <a:rPr lang="vi-V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x-none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8B4D2A7-2126-BA45-F6E0-1A8225C03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930" y="1689579"/>
                <a:ext cx="2088465" cy="369332"/>
              </a:xfrm>
              <a:prstGeom prst="rect">
                <a:avLst/>
              </a:prstGeom>
              <a:blipFill>
                <a:blip r:embed="rId16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Left Brace 53">
            <a:extLst>
              <a:ext uri="{FF2B5EF4-FFF2-40B4-BE49-F238E27FC236}">
                <a16:creationId xmlns:a16="http://schemas.microsoft.com/office/drawing/2014/main" id="{C41FA2A1-E943-2305-2F55-AB432ADC36FF}"/>
              </a:ext>
            </a:extLst>
          </p:cNvPr>
          <p:cNvSpPr/>
          <p:nvPr/>
        </p:nvSpPr>
        <p:spPr>
          <a:xfrm>
            <a:off x="781878" y="5285427"/>
            <a:ext cx="289367" cy="1320335"/>
          </a:xfrm>
          <a:prstGeom prst="leftBrace">
            <a:avLst>
              <a:gd name="adj1" fmla="val 68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B402706-EB92-4E32-BF47-199794AC71EB}"/>
                  </a:ext>
                </a:extLst>
              </p:cNvPr>
              <p:cNvSpPr txBox="1"/>
              <p:nvPr/>
            </p:nvSpPr>
            <p:spPr>
              <a:xfrm>
                <a:off x="-301118" y="5541270"/>
                <a:ext cx="3623256" cy="4042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d</m:t>
                          </m:r>
                        </m:e>
                        <m:sub>
                          <m:sSub>
                            <m:sSubPr>
                              <m:ctrlPr>
                                <a:rPr lang="vi-VN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vi-VN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</m:sSub>
                      <m:r>
                        <a:rPr lang="vi-VN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vi-VN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𝟏𝟏</m:t>
                      </m:r>
                    </m:oMath>
                  </m:oMathPara>
                </a14:m>
                <a:endParaRPr lang="x-none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B402706-EB92-4E32-BF47-199794AC7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1118" y="5541270"/>
                <a:ext cx="3623256" cy="404213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9D5696B-2EF2-86F2-E77E-FAD2FD90251B}"/>
                  </a:ext>
                </a:extLst>
              </p:cNvPr>
              <p:cNvSpPr txBox="1"/>
              <p:nvPr/>
            </p:nvSpPr>
            <p:spPr>
              <a:xfrm>
                <a:off x="-356477" y="5829845"/>
                <a:ext cx="3623256" cy="4042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d</m:t>
                          </m:r>
                        </m:e>
                        <m:sub>
                          <m:sSub>
                            <m:sSubPr>
                              <m:ctrlPr>
                                <a:rPr lang="vi-VN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vi-VN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</m:sub>
                          </m:sSub>
                        </m:sub>
                      </m:sSub>
                      <m:r>
                        <a:rPr lang="vi-VN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vi-VN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𝟒</m:t>
                      </m:r>
                    </m:oMath>
                  </m:oMathPara>
                </a14:m>
                <a:endParaRPr lang="x-none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9D5696B-2EF2-86F2-E77E-FAD2FD902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6477" y="5829845"/>
                <a:ext cx="3623256" cy="40421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C0D1C7D-8A6C-FEF7-8803-B15CDB16469D}"/>
                  </a:ext>
                </a:extLst>
              </p:cNvPr>
              <p:cNvSpPr txBox="1"/>
              <p:nvPr/>
            </p:nvSpPr>
            <p:spPr>
              <a:xfrm>
                <a:off x="-304974" y="6261594"/>
                <a:ext cx="3623256" cy="4042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d</m:t>
                          </m:r>
                        </m:e>
                        <m:sub>
                          <m:sSub>
                            <m:sSubPr>
                              <m:ctrlPr>
                                <a:rPr lang="vi-VN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vi-VN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k</m:t>
                              </m:r>
                            </m:sub>
                          </m:sSub>
                        </m:sub>
                      </m:sSub>
                      <m:r>
                        <a:rPr lang="vi-VN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vi-VN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𝟏𝟖</m:t>
                      </m:r>
                    </m:oMath>
                  </m:oMathPara>
                </a14:m>
                <a:endParaRPr lang="x-none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C0D1C7D-8A6C-FEF7-8803-B15CDB164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4974" y="6261594"/>
                <a:ext cx="3623256" cy="40421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7D5B8B3-2649-0BCD-4C85-AD7362F32729}"/>
                  </a:ext>
                </a:extLst>
              </p:cNvPr>
              <p:cNvSpPr txBox="1"/>
              <p:nvPr/>
            </p:nvSpPr>
            <p:spPr>
              <a:xfrm>
                <a:off x="2165246" y="5725557"/>
                <a:ext cx="49736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vi-VN" sz="1800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sSub>
                      <m:sSubPr>
                        <m:ctrlPr>
                          <a:rPr lang="vi-VN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  <m:sub>
                        <m:r>
                          <a:rPr lang="vi-VN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x-none" dirty="0">
                    <a:solidFill>
                      <a:srgbClr val="00B050"/>
                    </a:solidFill>
                  </a:rPr>
                  <a:t> </a:t>
                </a:r>
                <a:r>
                  <a:rPr lang="x-none" dirty="0"/>
                  <a:t>được lựa chọn vì gần với </a:t>
                </a:r>
                <a14:m>
                  <m:oMath xmlns:m="http://schemas.openxmlformats.org/officeDocument/2006/math">
                    <m:r>
                      <a:rPr lang="vi-VN" b="1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𝜺</m:t>
                    </m:r>
                  </m:oMath>
                </a14:m>
                <a:endParaRPr lang="x-none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7D5B8B3-2649-0BCD-4C85-AD7362F32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246" y="5725557"/>
                <a:ext cx="4973686" cy="369332"/>
              </a:xfrm>
              <a:prstGeom prst="rect">
                <a:avLst/>
              </a:prstGeom>
              <a:blipFill>
                <a:blip r:embed="rId20"/>
                <a:stretch>
                  <a:fillRect t="-6452" b="-22581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0F02096-7426-28BB-6C02-10888563E48B}"/>
                  </a:ext>
                </a:extLst>
              </p:cNvPr>
              <p:cNvSpPr txBox="1"/>
              <p:nvPr/>
            </p:nvSpPr>
            <p:spPr>
              <a:xfrm>
                <a:off x="1163561" y="6032719"/>
                <a:ext cx="6278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1800" b="0" i="1" smtClean="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…</m:t>
                      </m:r>
                    </m:oMath>
                  </m:oMathPara>
                </a14:m>
                <a:endParaRPr lang="x-none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0F02096-7426-28BB-6C02-10888563E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561" y="6032719"/>
                <a:ext cx="627859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60">
            <a:extLst>
              <a:ext uri="{FF2B5EF4-FFF2-40B4-BE49-F238E27FC236}">
                <a16:creationId xmlns:a16="http://schemas.microsoft.com/office/drawing/2014/main" id="{37500DAE-E120-2682-4AF0-7F5837684BA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023280" y="4472360"/>
            <a:ext cx="2936749" cy="22681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F3421A8-CBDC-0A7E-5DBD-D7447BB86AE8}"/>
                  </a:ext>
                </a:extLst>
              </p:cNvPr>
              <p:cNvSpPr txBox="1"/>
              <p:nvPr/>
            </p:nvSpPr>
            <p:spPr>
              <a:xfrm>
                <a:off x="181738" y="5858953"/>
                <a:ext cx="9526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none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𝒎𝒊𝒏</m:t>
                      </m:r>
                      <m:r>
                        <a:rPr lang="vi-VN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x-none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F3421A8-CBDC-0A7E-5DBD-D7447BB86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38" y="5858953"/>
                <a:ext cx="952614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5EABFD5-7F8A-D813-C342-02B933215388}"/>
              </a:ext>
            </a:extLst>
          </p:cNvPr>
          <p:cNvCxnSpPr/>
          <p:nvPr/>
        </p:nvCxnSpPr>
        <p:spPr>
          <a:xfrm>
            <a:off x="159118" y="2947834"/>
            <a:ext cx="35614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033ABAA-3BC4-713A-EBB6-7DD850EAB0FF}"/>
              </a:ext>
            </a:extLst>
          </p:cNvPr>
          <p:cNvCxnSpPr/>
          <p:nvPr/>
        </p:nvCxnSpPr>
        <p:spPr>
          <a:xfrm>
            <a:off x="195915" y="4567364"/>
            <a:ext cx="35614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4FC5F81-22ED-D9BE-BB39-7B73B653A704}"/>
              </a:ext>
            </a:extLst>
          </p:cNvPr>
          <p:cNvCxnSpPr/>
          <p:nvPr/>
        </p:nvCxnSpPr>
        <p:spPr>
          <a:xfrm>
            <a:off x="237649" y="5084720"/>
            <a:ext cx="35614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3523BAA-F39B-0D0E-6D9D-193234000DB0}"/>
              </a:ext>
            </a:extLst>
          </p:cNvPr>
          <p:cNvCxnSpPr>
            <a:cxnSpLocks/>
          </p:cNvCxnSpPr>
          <p:nvPr/>
        </p:nvCxnSpPr>
        <p:spPr>
          <a:xfrm>
            <a:off x="149468" y="4014632"/>
            <a:ext cx="65867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6C1D980B-6CFA-C0F1-C157-572D9F9659F3}"/>
              </a:ext>
            </a:extLst>
          </p:cNvPr>
          <p:cNvSpPr/>
          <p:nvPr/>
        </p:nvSpPr>
        <p:spPr>
          <a:xfrm>
            <a:off x="97809" y="1044834"/>
            <a:ext cx="8041924" cy="1799555"/>
          </a:xfrm>
          <a:prstGeom prst="rect">
            <a:avLst/>
          </a:prstGeom>
          <a:solidFill>
            <a:schemeClr val="accent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6AA1CFF-B742-D448-814D-BF5A1A2AE10C}"/>
              </a:ext>
            </a:extLst>
          </p:cNvPr>
          <p:cNvSpPr/>
          <p:nvPr/>
        </p:nvSpPr>
        <p:spPr>
          <a:xfrm>
            <a:off x="327683" y="1541905"/>
            <a:ext cx="5601285" cy="889665"/>
          </a:xfrm>
          <a:prstGeom prst="rect">
            <a:avLst/>
          </a:prstGeom>
          <a:solidFill>
            <a:schemeClr val="accent6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8B905D0-D467-CE2B-F282-07BCE9741DEB}"/>
              </a:ext>
            </a:extLst>
          </p:cNvPr>
          <p:cNvSpPr/>
          <p:nvPr/>
        </p:nvSpPr>
        <p:spPr>
          <a:xfrm>
            <a:off x="120621" y="2966609"/>
            <a:ext cx="8724830" cy="1039512"/>
          </a:xfrm>
          <a:prstGeom prst="rect">
            <a:avLst/>
          </a:prstGeom>
          <a:solidFill>
            <a:schemeClr val="accent2">
              <a:lumMod val="60000"/>
              <a:lumOff val="4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EF167AF-4D56-DD69-B1D9-B53470B831E0}"/>
              </a:ext>
            </a:extLst>
          </p:cNvPr>
          <p:cNvSpPr/>
          <p:nvPr/>
        </p:nvSpPr>
        <p:spPr>
          <a:xfrm>
            <a:off x="159118" y="4096133"/>
            <a:ext cx="5864162" cy="470791"/>
          </a:xfrm>
          <a:prstGeom prst="rect">
            <a:avLst/>
          </a:prstGeom>
          <a:solidFill>
            <a:srgbClr val="7030A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AB3623E-1007-375D-003F-51F177176FC5}"/>
              </a:ext>
            </a:extLst>
          </p:cNvPr>
          <p:cNvSpPr/>
          <p:nvPr/>
        </p:nvSpPr>
        <p:spPr>
          <a:xfrm>
            <a:off x="134484" y="4613900"/>
            <a:ext cx="5621098" cy="470791"/>
          </a:xfrm>
          <a:prstGeom prst="rect">
            <a:avLst/>
          </a:prstGeom>
          <a:solidFill>
            <a:srgbClr val="FFFF0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26F94E0-5996-EAA7-6E4E-7B041D2931EB}"/>
              </a:ext>
            </a:extLst>
          </p:cNvPr>
          <p:cNvSpPr/>
          <p:nvPr/>
        </p:nvSpPr>
        <p:spPr>
          <a:xfrm>
            <a:off x="149468" y="5125042"/>
            <a:ext cx="5621098" cy="1480720"/>
          </a:xfrm>
          <a:prstGeom prst="rect">
            <a:avLst/>
          </a:prstGeom>
          <a:solidFill>
            <a:srgbClr val="C0000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5944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A2AD276-7469-FF6C-6D39-1F17F7B3BF36}"/>
              </a:ext>
            </a:extLst>
          </p:cNvPr>
          <p:cNvSpPr/>
          <p:nvPr/>
        </p:nvSpPr>
        <p:spPr>
          <a:xfrm>
            <a:off x="0" y="6644081"/>
            <a:ext cx="9144000" cy="213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EE7E6-5965-8F03-453D-FA5DA2CF23D5}"/>
              </a:ext>
            </a:extLst>
          </p:cNvPr>
          <p:cNvSpPr/>
          <p:nvPr/>
        </p:nvSpPr>
        <p:spPr>
          <a:xfrm>
            <a:off x="0" y="945949"/>
            <a:ext cx="7021585" cy="527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287276-D529-A98E-1BCB-9F1062C3E421}"/>
              </a:ext>
            </a:extLst>
          </p:cNvPr>
          <p:cNvSpPr/>
          <p:nvPr/>
        </p:nvSpPr>
        <p:spPr>
          <a:xfrm>
            <a:off x="350214" y="491643"/>
            <a:ext cx="153881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Configuration</a:t>
            </a:r>
            <a:endParaRPr lang="en-US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7" name="Picture 4" descr="FAIR - Fundamental And Applied IT Research">
            <a:extLst>
              <a:ext uri="{FF2B5EF4-FFF2-40B4-BE49-F238E27FC236}">
                <a16:creationId xmlns:a16="http://schemas.microsoft.com/office/drawing/2014/main" id="{A346E81C-B4CC-1F44-A681-24DFD7D1C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859" y="164164"/>
            <a:ext cx="1386063" cy="60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AC69C9C-9A6A-0030-8AB5-D03374EF8916}"/>
              </a:ext>
            </a:extLst>
          </p:cNvPr>
          <p:cNvSpPr txBox="1"/>
          <p:nvPr/>
        </p:nvSpPr>
        <p:spPr>
          <a:xfrm>
            <a:off x="5458931" y="13361"/>
            <a:ext cx="1163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n/>
                <a:solidFill>
                  <a:schemeClr val="accent6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VIPRIME</a:t>
            </a:r>
            <a:endParaRPr lang="en-US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77F6A2D6-9C0C-A1FD-CD9F-F84D312BA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46CCB-8CFC-43BB-A0CF-FA970B4C3E7B}" type="slidenum">
              <a:rPr lang="en-US" smtClean="0"/>
              <a:t>12</a:t>
            </a:fld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8DAA2-4696-EFA6-7776-0C3FA9DAD3A2}"/>
              </a:ext>
            </a:extLst>
          </p:cNvPr>
          <p:cNvSpPr/>
          <p:nvPr/>
        </p:nvSpPr>
        <p:spPr>
          <a:xfrm>
            <a:off x="308914" y="108382"/>
            <a:ext cx="27939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PROPOSAL METHOD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61F0454-FCE7-CB6D-A51F-782F2FFCC2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337857"/>
              </p:ext>
            </p:extLst>
          </p:nvPr>
        </p:nvGraphicFramePr>
        <p:xfrm>
          <a:off x="495362" y="1424229"/>
          <a:ext cx="8192559" cy="3722536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2215433">
                  <a:extLst>
                    <a:ext uri="{9D8B030D-6E8A-4147-A177-3AD203B41FA5}">
                      <a16:colId xmlns:a16="http://schemas.microsoft.com/office/drawing/2014/main" val="2966740111"/>
                    </a:ext>
                  </a:extLst>
                </a:gridCol>
                <a:gridCol w="5977126">
                  <a:extLst>
                    <a:ext uri="{9D8B030D-6E8A-4147-A177-3AD203B41FA5}">
                      <a16:colId xmlns:a16="http://schemas.microsoft.com/office/drawing/2014/main" val="3637292478"/>
                    </a:ext>
                  </a:extLst>
                </a:gridCol>
              </a:tblGrid>
              <a:tr h="33841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Info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Versions/Size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624715"/>
                  </a:ext>
                </a:extLst>
              </a:tr>
              <a:tr h="33841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OS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Windows 10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61972627"/>
                  </a:ext>
                </a:extLst>
              </a:tr>
              <a:tr h="67682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</a:rPr>
                        <a:t>CPU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</a:rPr>
                        <a:t>Intel Core i7 1165G7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31724359"/>
                  </a:ext>
                </a:extLst>
              </a:tr>
              <a:tr h="33841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</a:rPr>
                        <a:t>RAM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</a:rPr>
                        <a:t>16 GB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21942520"/>
                  </a:ext>
                </a:extLst>
              </a:tr>
              <a:tr h="67682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Graphical </a:t>
                      </a:r>
                      <a:r>
                        <a:rPr lang="vi-VN" sz="1800" b="1" kern="1200" dirty="0">
                          <a:solidFill>
                            <a:schemeClr val="dk1"/>
                          </a:solidFill>
                          <a:effectLst/>
                        </a:rPr>
                        <a:t>Car</a:t>
                      </a:r>
                      <a:r>
                        <a:rPr lang="en-US" sz="1800" dirty="0">
                          <a:effectLst/>
                        </a:rPr>
                        <a:t>d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</a:rPr>
                        <a:t>NVIDIA GEFORCE GTX 1050 4GB GDDR5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11058658"/>
                  </a:ext>
                </a:extLst>
              </a:tr>
              <a:tr h="67682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</a:rPr>
                        <a:t>Keras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</a:rPr>
                        <a:t>Phiên bản</a:t>
                      </a:r>
                      <a:r>
                        <a:rPr lang="en-US" sz="1600" baseline="0" dirty="0">
                          <a:effectLst/>
                        </a:rPr>
                        <a:t> 2.15.0</a:t>
                      </a:r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04722935"/>
                  </a:ext>
                </a:extLst>
              </a:tr>
              <a:tr h="67682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Flash, Python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3.x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72201633"/>
                  </a:ext>
                </a:extLst>
              </a:tr>
            </a:tbl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FD3D98DB-2AF8-F492-E781-32F3BA0DAE85}"/>
              </a:ext>
            </a:extLst>
          </p:cNvPr>
          <p:cNvSpPr/>
          <p:nvPr/>
        </p:nvSpPr>
        <p:spPr>
          <a:xfrm>
            <a:off x="5556844" y="372859"/>
            <a:ext cx="217513" cy="217513"/>
          </a:xfrm>
          <a:prstGeom prst="ellipse">
            <a:avLst/>
          </a:prstGeom>
          <a:solidFill>
            <a:srgbClr val="4472C4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807EF14-DA49-F938-B40D-745242188A5A}"/>
              </a:ext>
            </a:extLst>
          </p:cNvPr>
          <p:cNvSpPr/>
          <p:nvPr/>
        </p:nvSpPr>
        <p:spPr>
          <a:xfrm>
            <a:off x="5823407" y="377939"/>
            <a:ext cx="217513" cy="217513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9C07781-4619-FD6A-03ED-A494F68D4537}"/>
              </a:ext>
            </a:extLst>
          </p:cNvPr>
          <p:cNvSpPr/>
          <p:nvPr/>
        </p:nvSpPr>
        <p:spPr>
          <a:xfrm>
            <a:off x="6089207" y="372859"/>
            <a:ext cx="217513" cy="217513"/>
          </a:xfrm>
          <a:prstGeom prst="ellipse">
            <a:avLst/>
          </a:prstGeom>
          <a:solidFill>
            <a:srgbClr val="70AD47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1937421-4D1A-9825-DC2F-A4B5854EC89D}"/>
              </a:ext>
            </a:extLst>
          </p:cNvPr>
          <p:cNvSpPr/>
          <p:nvPr/>
        </p:nvSpPr>
        <p:spPr>
          <a:xfrm>
            <a:off x="6355007" y="372859"/>
            <a:ext cx="217513" cy="217513"/>
          </a:xfrm>
          <a:prstGeom prst="ellipse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746BA84-91CB-6A03-6121-27E3770C4E05}"/>
              </a:ext>
            </a:extLst>
          </p:cNvPr>
          <p:cNvSpPr/>
          <p:nvPr/>
        </p:nvSpPr>
        <p:spPr>
          <a:xfrm>
            <a:off x="6620807" y="372170"/>
            <a:ext cx="217513" cy="217513"/>
          </a:xfrm>
          <a:prstGeom prst="ellipse">
            <a:avLst/>
          </a:prstGeom>
          <a:solidFill>
            <a:srgbClr val="70AD47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834FE1-6793-002A-E5DD-5EDB6242CEF7}"/>
              </a:ext>
            </a:extLst>
          </p:cNvPr>
          <p:cNvSpPr/>
          <p:nvPr/>
        </p:nvSpPr>
        <p:spPr>
          <a:xfrm>
            <a:off x="6319896" y="355897"/>
            <a:ext cx="287735" cy="248712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473710-CF42-987B-8555-2006519EA0D6}"/>
              </a:ext>
            </a:extLst>
          </p:cNvPr>
          <p:cNvSpPr txBox="1"/>
          <p:nvPr/>
        </p:nvSpPr>
        <p:spPr>
          <a:xfrm>
            <a:off x="30699" y="6283411"/>
            <a:ext cx="74781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Github</a:t>
            </a:r>
            <a:r>
              <a:rPr lang="en-US" sz="12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hlinkClick r:id="rId3"/>
              </a:rPr>
              <a:t>https://github.com/dohieunghia2002/Identify_Vietnamese_Dishes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429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A2AD276-7469-FF6C-6D39-1F17F7B3BF36}"/>
              </a:ext>
            </a:extLst>
          </p:cNvPr>
          <p:cNvSpPr/>
          <p:nvPr/>
        </p:nvSpPr>
        <p:spPr>
          <a:xfrm>
            <a:off x="0" y="6644081"/>
            <a:ext cx="9144000" cy="213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EE7E6-5965-8F03-453D-FA5DA2CF23D5}"/>
              </a:ext>
            </a:extLst>
          </p:cNvPr>
          <p:cNvSpPr/>
          <p:nvPr/>
        </p:nvSpPr>
        <p:spPr>
          <a:xfrm>
            <a:off x="0" y="945949"/>
            <a:ext cx="7021585" cy="527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4" descr="FAIR - Fundamental And Applied IT Research">
            <a:extLst>
              <a:ext uri="{FF2B5EF4-FFF2-40B4-BE49-F238E27FC236}">
                <a16:creationId xmlns:a16="http://schemas.microsoft.com/office/drawing/2014/main" id="{A346E81C-B4CC-1F44-A681-24DFD7D1C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859" y="164164"/>
            <a:ext cx="1386063" cy="60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77F6A2D6-9C0C-A1FD-CD9F-F84D312BA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46CCB-8CFC-43BB-A0CF-FA970B4C3E7B}" type="slidenum">
              <a:rPr lang="en-US" smtClean="0"/>
              <a:t>13</a:t>
            </a:fld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8DAA2-4696-EFA6-7776-0C3FA9DAD3A2}"/>
              </a:ext>
            </a:extLst>
          </p:cNvPr>
          <p:cNvSpPr/>
          <p:nvPr/>
        </p:nvSpPr>
        <p:spPr>
          <a:xfrm>
            <a:off x="124865" y="205257"/>
            <a:ext cx="313573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EXPERIMENTAL RESULT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5450222" y="125571"/>
            <a:ext cx="1379389" cy="582091"/>
            <a:chOff x="5458931" y="13361"/>
            <a:chExt cx="1379389" cy="58209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034799-D01E-C173-F0D2-1E3E450CAF09}"/>
                </a:ext>
              </a:extLst>
            </p:cNvPr>
            <p:cNvSpPr txBox="1"/>
            <p:nvPr/>
          </p:nvSpPr>
          <p:spPr>
            <a:xfrm>
              <a:off x="5458931" y="13361"/>
              <a:ext cx="13793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ln/>
                  <a:solidFill>
                    <a:schemeClr val="accent6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VIFLAVOR</a:t>
              </a:r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943F01C-3151-96C7-8422-8D2271A426D4}"/>
                </a:ext>
              </a:extLst>
            </p:cNvPr>
            <p:cNvSpPr/>
            <p:nvPr/>
          </p:nvSpPr>
          <p:spPr>
            <a:xfrm>
              <a:off x="5556844" y="372859"/>
              <a:ext cx="217513" cy="217513"/>
            </a:xfrm>
            <a:prstGeom prst="ellipse">
              <a:avLst/>
            </a:prstGeom>
            <a:solidFill>
              <a:srgbClr val="4472C4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EDD03CE-DFDC-1E2F-26B5-7535C5E09506}"/>
                </a:ext>
              </a:extLst>
            </p:cNvPr>
            <p:cNvSpPr/>
            <p:nvPr/>
          </p:nvSpPr>
          <p:spPr>
            <a:xfrm>
              <a:off x="5823407" y="377939"/>
              <a:ext cx="217513" cy="217513"/>
            </a:xfrm>
            <a:prstGeom prst="ellipse">
              <a:avLst/>
            </a:pr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D9AE5B1-F300-58F9-14DD-21DB58FE9C95}"/>
                </a:ext>
              </a:extLst>
            </p:cNvPr>
            <p:cNvSpPr/>
            <p:nvPr/>
          </p:nvSpPr>
          <p:spPr>
            <a:xfrm>
              <a:off x="6089207" y="372859"/>
              <a:ext cx="217513" cy="217513"/>
            </a:xfrm>
            <a:prstGeom prst="ellipse">
              <a:avLst/>
            </a:prstGeom>
            <a:solidFill>
              <a:srgbClr val="70AD47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9CE2DD9-888B-76A8-E76C-A4EA98EB62C8}"/>
                </a:ext>
              </a:extLst>
            </p:cNvPr>
            <p:cNvSpPr/>
            <p:nvPr/>
          </p:nvSpPr>
          <p:spPr>
            <a:xfrm>
              <a:off x="6355007" y="372859"/>
              <a:ext cx="217513" cy="217513"/>
            </a:xfrm>
            <a:prstGeom prst="ellipse">
              <a:avLst/>
            </a:prstGeom>
            <a:solidFill>
              <a:srgbClr val="00B050"/>
            </a:solidFill>
            <a:ln w="12700" cap="flat" cmpd="sng" algn="ctr">
              <a:noFill/>
              <a:prstDash val="solid"/>
              <a:miter lim="800000"/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92D9080-5065-3067-75A3-79A706AB305D}"/>
                </a:ext>
              </a:extLst>
            </p:cNvPr>
            <p:cNvSpPr/>
            <p:nvPr/>
          </p:nvSpPr>
          <p:spPr>
            <a:xfrm>
              <a:off x="6620807" y="372170"/>
              <a:ext cx="217513" cy="217513"/>
            </a:xfrm>
            <a:prstGeom prst="ellipse">
              <a:avLst/>
            </a:prstGeom>
            <a:solidFill>
              <a:srgbClr val="70AD47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1EED7C4-9D80-1559-1C11-90450C60B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889" y="3421025"/>
            <a:ext cx="5623412" cy="32022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63261C-E4F8-C0DF-8EF4-33C0D2C46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83" y="1065505"/>
            <a:ext cx="4197517" cy="27353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499362F-F3C5-069F-B29C-46A5760899E6}"/>
              </a:ext>
            </a:extLst>
          </p:cNvPr>
          <p:cNvSpPr/>
          <p:nvPr/>
        </p:nvSpPr>
        <p:spPr>
          <a:xfrm>
            <a:off x="5078468" y="1827767"/>
            <a:ext cx="297068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KẾT QUẢ CỦA </a:t>
            </a:r>
          </a:p>
          <a:p>
            <a:pPr algn="ctr"/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DÒ TÌM NGUYÊN LIỆU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6D832D-14A5-4D1A-0713-30C4B890E316}"/>
              </a:ext>
            </a:extLst>
          </p:cNvPr>
          <p:cNvSpPr/>
          <p:nvPr/>
        </p:nvSpPr>
        <p:spPr>
          <a:xfrm>
            <a:off x="315048" y="4360444"/>
            <a:ext cx="251844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 SÁNH</a:t>
            </a:r>
          </a:p>
          <a:p>
            <a:pPr algn="ctr"/>
            <a:r>
              <a:rPr lang="en-US" sz="2000" b="1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ĐỘ CHÍNH XÁC</a:t>
            </a:r>
          </a:p>
          <a:p>
            <a:pPr algn="ctr"/>
            <a:r>
              <a:rPr lang="en-US" sz="20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TỔNG THỂ</a:t>
            </a:r>
            <a:r>
              <a:rPr lang="en-US" sz="2000" b="1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algn="ctr"/>
            <a:r>
              <a:rPr lang="en-US" sz="2000" b="1" cap="none" spc="0" dirty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GIỮA CÁC GIẢI THUẬT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F43A344B-2C4D-D0C0-928B-F7E52836DCD5}"/>
              </a:ext>
            </a:extLst>
          </p:cNvPr>
          <p:cNvSpPr/>
          <p:nvPr/>
        </p:nvSpPr>
        <p:spPr>
          <a:xfrm>
            <a:off x="4673354" y="1761001"/>
            <a:ext cx="405114" cy="1111170"/>
          </a:xfrm>
          <a:prstGeom prst="leftBrace">
            <a:avLst>
              <a:gd name="adj1" fmla="val 39762"/>
              <a:gd name="adj2" fmla="val 50000"/>
            </a:avLst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BA00D014-C8EB-81BD-7A1F-F073ED5BF722}"/>
              </a:ext>
            </a:extLst>
          </p:cNvPr>
          <p:cNvSpPr/>
          <p:nvPr/>
        </p:nvSpPr>
        <p:spPr>
          <a:xfrm flipH="1">
            <a:off x="2927264" y="4444492"/>
            <a:ext cx="375083" cy="1155345"/>
          </a:xfrm>
          <a:prstGeom prst="leftBrace">
            <a:avLst>
              <a:gd name="adj1" fmla="val 39762"/>
              <a:gd name="adj2" fmla="val 50000"/>
            </a:avLst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66210A-93DE-E6E3-897F-D4DCAA868FBE}"/>
              </a:ext>
            </a:extLst>
          </p:cNvPr>
          <p:cNvSpPr txBox="1"/>
          <p:nvPr/>
        </p:nvSpPr>
        <p:spPr>
          <a:xfrm>
            <a:off x="30699" y="6283411"/>
            <a:ext cx="74781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Github</a:t>
            </a:r>
            <a:r>
              <a:rPr lang="en-US" sz="12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hlinkClick r:id="rId5"/>
              </a:rPr>
              <a:t>https://github.com/dohieunghia2002/Identify_Vietnamese_Dishes</a:t>
            </a:r>
            <a:r>
              <a:rPr lang="en-US" sz="1200" dirty="0"/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4541301" y="100694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vi-VN" i="1" dirty="0" smtClean="0"/>
              <a:t>Batch </a:t>
            </a:r>
            <a:r>
              <a:rPr lang="vi-VN" i="1" dirty="0"/>
              <a:t>size: 64, kích thước ảnh là: 64x64, </a:t>
            </a:r>
            <a:r>
              <a:rPr lang="vi-VN" i="1" dirty="0" smtClean="0"/>
              <a:t>sử</a:t>
            </a:r>
            <a:r>
              <a:rPr lang="en-US" i="1" dirty="0" smtClean="0"/>
              <a:t> </a:t>
            </a:r>
            <a:r>
              <a:rPr lang="vi-VN" i="1" dirty="0" smtClean="0"/>
              <a:t>dụng </a:t>
            </a:r>
            <a:r>
              <a:rPr lang="vi-VN" i="1" dirty="0"/>
              <a:t>early-stopping với patience: 5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97273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A2AD276-7469-FF6C-6D39-1F17F7B3BF36}"/>
              </a:ext>
            </a:extLst>
          </p:cNvPr>
          <p:cNvSpPr/>
          <p:nvPr/>
        </p:nvSpPr>
        <p:spPr>
          <a:xfrm>
            <a:off x="0" y="6644081"/>
            <a:ext cx="9144000" cy="213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EE7E6-5965-8F03-453D-FA5DA2CF23D5}"/>
              </a:ext>
            </a:extLst>
          </p:cNvPr>
          <p:cNvSpPr/>
          <p:nvPr/>
        </p:nvSpPr>
        <p:spPr>
          <a:xfrm>
            <a:off x="0" y="945949"/>
            <a:ext cx="7021585" cy="527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4" descr="FAIR - Fundamental And Applied IT Research">
            <a:extLst>
              <a:ext uri="{FF2B5EF4-FFF2-40B4-BE49-F238E27FC236}">
                <a16:creationId xmlns:a16="http://schemas.microsoft.com/office/drawing/2014/main" id="{A346E81C-B4CC-1F44-A681-24DFD7D1C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859" y="164164"/>
            <a:ext cx="1386063" cy="60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77F6A2D6-9C0C-A1FD-CD9F-F84D312BA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46CCB-8CFC-43BB-A0CF-FA970B4C3E7B}" type="slidenum">
              <a:rPr lang="en-US" smtClean="0"/>
              <a:t>14</a:t>
            </a:fld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8DAA2-4696-EFA6-7776-0C3FA9DAD3A2}"/>
              </a:ext>
            </a:extLst>
          </p:cNvPr>
          <p:cNvSpPr/>
          <p:nvPr/>
        </p:nvSpPr>
        <p:spPr>
          <a:xfrm>
            <a:off x="124865" y="205257"/>
            <a:ext cx="313573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EXPERIMENTAL RESULT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5450222" y="125571"/>
            <a:ext cx="1379389" cy="582091"/>
            <a:chOff x="5458931" y="13361"/>
            <a:chExt cx="1379389" cy="58209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034799-D01E-C173-F0D2-1E3E450CAF09}"/>
                </a:ext>
              </a:extLst>
            </p:cNvPr>
            <p:cNvSpPr txBox="1"/>
            <p:nvPr/>
          </p:nvSpPr>
          <p:spPr>
            <a:xfrm>
              <a:off x="5458931" y="13361"/>
              <a:ext cx="13793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ln/>
                  <a:solidFill>
                    <a:schemeClr val="accent6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VIFLAVOR</a:t>
              </a:r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943F01C-3151-96C7-8422-8D2271A426D4}"/>
                </a:ext>
              </a:extLst>
            </p:cNvPr>
            <p:cNvSpPr/>
            <p:nvPr/>
          </p:nvSpPr>
          <p:spPr>
            <a:xfrm>
              <a:off x="5556844" y="372859"/>
              <a:ext cx="217513" cy="217513"/>
            </a:xfrm>
            <a:prstGeom prst="ellipse">
              <a:avLst/>
            </a:prstGeom>
            <a:solidFill>
              <a:srgbClr val="4472C4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EDD03CE-DFDC-1E2F-26B5-7535C5E09506}"/>
                </a:ext>
              </a:extLst>
            </p:cNvPr>
            <p:cNvSpPr/>
            <p:nvPr/>
          </p:nvSpPr>
          <p:spPr>
            <a:xfrm>
              <a:off x="5823407" y="377939"/>
              <a:ext cx="217513" cy="217513"/>
            </a:xfrm>
            <a:prstGeom prst="ellipse">
              <a:avLst/>
            </a:pr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D9AE5B1-F300-58F9-14DD-21DB58FE9C95}"/>
                </a:ext>
              </a:extLst>
            </p:cNvPr>
            <p:cNvSpPr/>
            <p:nvPr/>
          </p:nvSpPr>
          <p:spPr>
            <a:xfrm>
              <a:off x="6089207" y="372859"/>
              <a:ext cx="217513" cy="217513"/>
            </a:xfrm>
            <a:prstGeom prst="ellipse">
              <a:avLst/>
            </a:prstGeom>
            <a:solidFill>
              <a:srgbClr val="70AD47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9CE2DD9-888B-76A8-E76C-A4EA98EB62C8}"/>
                </a:ext>
              </a:extLst>
            </p:cNvPr>
            <p:cNvSpPr/>
            <p:nvPr/>
          </p:nvSpPr>
          <p:spPr>
            <a:xfrm>
              <a:off x="6355007" y="372859"/>
              <a:ext cx="217513" cy="217513"/>
            </a:xfrm>
            <a:prstGeom prst="ellipse">
              <a:avLst/>
            </a:prstGeom>
            <a:solidFill>
              <a:srgbClr val="00B050"/>
            </a:solidFill>
            <a:ln w="12700" cap="flat" cmpd="sng" algn="ctr">
              <a:noFill/>
              <a:prstDash val="solid"/>
              <a:miter lim="800000"/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92D9080-5065-3067-75A3-79A706AB305D}"/>
                </a:ext>
              </a:extLst>
            </p:cNvPr>
            <p:cNvSpPr/>
            <p:nvPr/>
          </p:nvSpPr>
          <p:spPr>
            <a:xfrm>
              <a:off x="6620807" y="372170"/>
              <a:ext cx="217513" cy="217513"/>
            </a:xfrm>
            <a:prstGeom prst="ellipse">
              <a:avLst/>
            </a:prstGeom>
            <a:solidFill>
              <a:srgbClr val="70AD47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60" y="1504716"/>
            <a:ext cx="7845590" cy="46023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029627-A039-46B6-BFB2-FB7DB9B9A2FE}"/>
              </a:ext>
            </a:extLst>
          </p:cNvPr>
          <p:cNvSpPr/>
          <p:nvPr/>
        </p:nvSpPr>
        <p:spPr>
          <a:xfrm>
            <a:off x="-419145" y="1022034"/>
            <a:ext cx="484067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 SÁNH KẾT QUẢ TỪNG LỚP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3B0D70-329E-B524-3B9A-CAEBBE920C61}"/>
              </a:ext>
            </a:extLst>
          </p:cNvPr>
          <p:cNvSpPr txBox="1"/>
          <p:nvPr/>
        </p:nvSpPr>
        <p:spPr>
          <a:xfrm>
            <a:off x="30699" y="6283411"/>
            <a:ext cx="74781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Github</a:t>
            </a:r>
            <a:r>
              <a:rPr lang="en-US" sz="1200" b="1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200" dirty="0">
                <a:hlinkClick r:id="rId4"/>
              </a:rPr>
              <a:t>https://github.com/dohieunghia2002/Identify_Vietnamese_Dishes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1471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A2AD276-7469-FF6C-6D39-1F17F7B3BF36}"/>
              </a:ext>
            </a:extLst>
          </p:cNvPr>
          <p:cNvSpPr/>
          <p:nvPr/>
        </p:nvSpPr>
        <p:spPr>
          <a:xfrm>
            <a:off x="0" y="6644081"/>
            <a:ext cx="9144000" cy="213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EE7E6-5965-8F03-453D-FA5DA2CF23D5}"/>
              </a:ext>
            </a:extLst>
          </p:cNvPr>
          <p:cNvSpPr/>
          <p:nvPr/>
        </p:nvSpPr>
        <p:spPr>
          <a:xfrm>
            <a:off x="0" y="945949"/>
            <a:ext cx="7021585" cy="527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4" descr="FAIR - Fundamental And Applied IT Research">
            <a:extLst>
              <a:ext uri="{FF2B5EF4-FFF2-40B4-BE49-F238E27FC236}">
                <a16:creationId xmlns:a16="http://schemas.microsoft.com/office/drawing/2014/main" id="{A346E81C-B4CC-1F44-A681-24DFD7D1C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859" y="164164"/>
            <a:ext cx="1386063" cy="60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77F6A2D6-9C0C-A1FD-CD9F-F84D312BA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46CCB-8CFC-43BB-A0CF-FA970B4C3E7B}" type="slidenum">
              <a:rPr lang="en-US" smtClean="0"/>
              <a:t>15</a:t>
            </a:fld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8DAA2-4696-EFA6-7776-0C3FA9DAD3A2}"/>
              </a:ext>
            </a:extLst>
          </p:cNvPr>
          <p:cNvSpPr/>
          <p:nvPr/>
        </p:nvSpPr>
        <p:spPr>
          <a:xfrm>
            <a:off x="171738" y="126572"/>
            <a:ext cx="321177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VIFLAVOR APPLICATION</a:t>
            </a:r>
            <a:endParaRPr lang="en-US" sz="2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3F396F-E24E-2F41-6079-4631489BC390}"/>
              </a:ext>
            </a:extLst>
          </p:cNvPr>
          <p:cNvSpPr/>
          <p:nvPr/>
        </p:nvSpPr>
        <p:spPr>
          <a:xfrm>
            <a:off x="1692026" y="2641466"/>
            <a:ext cx="169148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DEMO</a:t>
            </a:r>
            <a:endParaRPr lang="en-US" sz="2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FEEB80-585C-5E67-50D5-5A44ECD6EFCF}"/>
              </a:ext>
            </a:extLst>
          </p:cNvPr>
          <p:cNvSpPr/>
          <p:nvPr/>
        </p:nvSpPr>
        <p:spPr>
          <a:xfrm>
            <a:off x="330416" y="518743"/>
            <a:ext cx="146476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Demonstration</a:t>
            </a:r>
            <a:endParaRPr lang="en-US" sz="1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450222" y="125571"/>
            <a:ext cx="1379389" cy="582091"/>
            <a:chOff x="5458931" y="13361"/>
            <a:chExt cx="1379389" cy="58209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034799-D01E-C173-F0D2-1E3E450CAF09}"/>
                </a:ext>
              </a:extLst>
            </p:cNvPr>
            <p:cNvSpPr txBox="1"/>
            <p:nvPr/>
          </p:nvSpPr>
          <p:spPr>
            <a:xfrm>
              <a:off x="5458931" y="13361"/>
              <a:ext cx="13793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ln/>
                  <a:solidFill>
                    <a:schemeClr val="accent6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VIFLAVOR</a:t>
              </a:r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943F01C-3151-96C7-8422-8D2271A426D4}"/>
                </a:ext>
              </a:extLst>
            </p:cNvPr>
            <p:cNvSpPr/>
            <p:nvPr/>
          </p:nvSpPr>
          <p:spPr>
            <a:xfrm>
              <a:off x="5556844" y="372859"/>
              <a:ext cx="217513" cy="217513"/>
            </a:xfrm>
            <a:prstGeom prst="ellipse">
              <a:avLst/>
            </a:prstGeom>
            <a:solidFill>
              <a:srgbClr val="4472C4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EDD03CE-DFDC-1E2F-26B5-7535C5E09506}"/>
                </a:ext>
              </a:extLst>
            </p:cNvPr>
            <p:cNvSpPr/>
            <p:nvPr/>
          </p:nvSpPr>
          <p:spPr>
            <a:xfrm>
              <a:off x="5823407" y="377939"/>
              <a:ext cx="217513" cy="217513"/>
            </a:xfrm>
            <a:prstGeom prst="ellipse">
              <a:avLst/>
            </a:pr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D9AE5B1-F300-58F9-14DD-21DB58FE9C95}"/>
                </a:ext>
              </a:extLst>
            </p:cNvPr>
            <p:cNvSpPr/>
            <p:nvPr/>
          </p:nvSpPr>
          <p:spPr>
            <a:xfrm>
              <a:off x="6089207" y="372859"/>
              <a:ext cx="217513" cy="217513"/>
            </a:xfrm>
            <a:prstGeom prst="ellipse">
              <a:avLst/>
            </a:prstGeom>
            <a:solidFill>
              <a:srgbClr val="70AD47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9CE2DD9-888B-76A8-E76C-A4EA98EB62C8}"/>
                </a:ext>
              </a:extLst>
            </p:cNvPr>
            <p:cNvSpPr/>
            <p:nvPr/>
          </p:nvSpPr>
          <p:spPr>
            <a:xfrm>
              <a:off x="6355007" y="372859"/>
              <a:ext cx="217513" cy="217513"/>
            </a:xfrm>
            <a:prstGeom prst="ellipse">
              <a:avLst/>
            </a:prstGeom>
            <a:solidFill>
              <a:srgbClr val="00B050"/>
            </a:solidFill>
            <a:ln w="12700" cap="flat" cmpd="sng" algn="ctr">
              <a:noFill/>
              <a:prstDash val="solid"/>
              <a:miter lim="800000"/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92D9080-5065-3067-75A3-79A706AB305D}"/>
                </a:ext>
              </a:extLst>
            </p:cNvPr>
            <p:cNvSpPr/>
            <p:nvPr/>
          </p:nvSpPr>
          <p:spPr>
            <a:xfrm>
              <a:off x="6620807" y="372170"/>
              <a:ext cx="217513" cy="217513"/>
            </a:xfrm>
            <a:prstGeom prst="ellipse">
              <a:avLst/>
            </a:prstGeom>
            <a:solidFill>
              <a:srgbClr val="70AD47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704" y="1056388"/>
            <a:ext cx="5207408" cy="29289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87" y="3521560"/>
            <a:ext cx="5495958" cy="309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95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A2AD276-7469-FF6C-6D39-1F17F7B3BF36}"/>
              </a:ext>
            </a:extLst>
          </p:cNvPr>
          <p:cNvSpPr/>
          <p:nvPr/>
        </p:nvSpPr>
        <p:spPr>
          <a:xfrm>
            <a:off x="0" y="6644081"/>
            <a:ext cx="9144000" cy="213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EE7E6-5965-8F03-453D-FA5DA2CF23D5}"/>
              </a:ext>
            </a:extLst>
          </p:cNvPr>
          <p:cNvSpPr/>
          <p:nvPr/>
        </p:nvSpPr>
        <p:spPr>
          <a:xfrm>
            <a:off x="0" y="945949"/>
            <a:ext cx="7021585" cy="527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4" descr="FAIR - Fundamental And Applied IT Research">
            <a:extLst>
              <a:ext uri="{FF2B5EF4-FFF2-40B4-BE49-F238E27FC236}">
                <a16:creationId xmlns:a16="http://schemas.microsoft.com/office/drawing/2014/main" id="{A346E81C-B4CC-1F44-A681-24DFD7D1C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859" y="164164"/>
            <a:ext cx="1386063" cy="60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77F6A2D6-9C0C-A1FD-CD9F-F84D312BA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46CCB-8CFC-43BB-A0CF-FA970B4C3E7B}" type="slidenum">
              <a:rPr lang="en-US" smtClean="0"/>
              <a:t>16</a:t>
            </a:fld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8DAA2-4696-EFA6-7776-0C3FA9DAD3A2}"/>
              </a:ext>
            </a:extLst>
          </p:cNvPr>
          <p:cNvSpPr/>
          <p:nvPr/>
        </p:nvSpPr>
        <p:spPr>
          <a:xfrm>
            <a:off x="377838" y="250782"/>
            <a:ext cx="414658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 &amp; FUTURE WORK</a:t>
            </a:r>
            <a:endParaRPr lang="en-US" sz="2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208EB5D-653B-6FBE-4D6C-E86EB7F8D9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2318261"/>
              </p:ext>
            </p:extLst>
          </p:nvPr>
        </p:nvGraphicFramePr>
        <p:xfrm>
          <a:off x="350807" y="1857149"/>
          <a:ext cx="8347229" cy="4055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4F7E26CF-1151-E0C2-D013-CF322B4DC202}"/>
              </a:ext>
            </a:extLst>
          </p:cNvPr>
          <p:cNvSpPr/>
          <p:nvPr/>
        </p:nvSpPr>
        <p:spPr>
          <a:xfrm>
            <a:off x="661546" y="1163248"/>
            <a:ext cx="201882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Contributions:</a:t>
            </a:r>
            <a:endParaRPr lang="en-US" sz="2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450222" y="125571"/>
            <a:ext cx="1379389" cy="582091"/>
            <a:chOff x="5458931" y="13361"/>
            <a:chExt cx="1379389" cy="58209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7034799-D01E-C173-F0D2-1E3E450CAF09}"/>
                </a:ext>
              </a:extLst>
            </p:cNvPr>
            <p:cNvSpPr txBox="1"/>
            <p:nvPr/>
          </p:nvSpPr>
          <p:spPr>
            <a:xfrm>
              <a:off x="5458931" y="13361"/>
              <a:ext cx="13793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ln/>
                  <a:solidFill>
                    <a:schemeClr val="accent6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VIFLAVOR</a:t>
              </a:r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943F01C-3151-96C7-8422-8D2271A426D4}"/>
                </a:ext>
              </a:extLst>
            </p:cNvPr>
            <p:cNvSpPr/>
            <p:nvPr/>
          </p:nvSpPr>
          <p:spPr>
            <a:xfrm>
              <a:off x="5556844" y="372859"/>
              <a:ext cx="217513" cy="217513"/>
            </a:xfrm>
            <a:prstGeom prst="ellipse">
              <a:avLst/>
            </a:prstGeom>
            <a:solidFill>
              <a:srgbClr val="4472C4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EDD03CE-DFDC-1E2F-26B5-7535C5E09506}"/>
                </a:ext>
              </a:extLst>
            </p:cNvPr>
            <p:cNvSpPr/>
            <p:nvPr/>
          </p:nvSpPr>
          <p:spPr>
            <a:xfrm>
              <a:off x="5823407" y="377939"/>
              <a:ext cx="217513" cy="217513"/>
            </a:xfrm>
            <a:prstGeom prst="ellipse">
              <a:avLst/>
            </a:pr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D9AE5B1-F300-58F9-14DD-21DB58FE9C95}"/>
                </a:ext>
              </a:extLst>
            </p:cNvPr>
            <p:cNvSpPr/>
            <p:nvPr/>
          </p:nvSpPr>
          <p:spPr>
            <a:xfrm>
              <a:off x="6089207" y="372859"/>
              <a:ext cx="217513" cy="217513"/>
            </a:xfrm>
            <a:prstGeom prst="ellipse">
              <a:avLst/>
            </a:prstGeom>
            <a:solidFill>
              <a:srgbClr val="70AD47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9CE2DD9-888B-76A8-E76C-A4EA98EB62C8}"/>
                </a:ext>
              </a:extLst>
            </p:cNvPr>
            <p:cNvSpPr/>
            <p:nvPr/>
          </p:nvSpPr>
          <p:spPr>
            <a:xfrm>
              <a:off x="6355007" y="372859"/>
              <a:ext cx="217513" cy="217513"/>
            </a:xfrm>
            <a:prstGeom prst="ellipse">
              <a:avLst/>
            </a:prstGeom>
            <a:solidFill>
              <a:srgbClr val="00B050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92D9080-5065-3067-75A3-79A706AB305D}"/>
                </a:ext>
              </a:extLst>
            </p:cNvPr>
            <p:cNvSpPr/>
            <p:nvPr/>
          </p:nvSpPr>
          <p:spPr>
            <a:xfrm>
              <a:off x="6620807" y="372170"/>
              <a:ext cx="217513" cy="217513"/>
            </a:xfrm>
            <a:prstGeom prst="ellipse">
              <a:avLst/>
            </a:prstGeom>
            <a:solidFill>
              <a:srgbClr val="70AD47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528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3489BD0-8FE0-495D-AC11-3E89EE4D1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E3489BD0-8FE0-495D-AC11-3E89EE4D19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5E80DE0-38AD-4CB2-B730-D401F6368D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F5E80DE0-38AD-4CB2-B730-D401F6368D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03F1993-280F-49C7-B680-F6EE305796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E03F1993-280F-49C7-B680-F6EE305796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88222F9-542F-4A20-8043-430A20E859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588222F9-542F-4A20-8043-430A20E859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3DDA14C-B6A0-4EFD-B0F2-04C4837005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83DDA14C-B6A0-4EFD-B0F2-04C4837005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177C632-E8A5-4658-BEF1-43E556F6F8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0177C632-E8A5-4658-BEF1-43E556F6F8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D5267A1-5B89-48E5-9FD5-5020CE45CC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8D5267A1-5B89-48E5-9FD5-5020CE45CC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9587F7A-B547-4637-8E42-0EFC21C334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69587F7A-B547-4637-8E42-0EFC21C334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A2AD276-7469-FF6C-6D39-1F17F7B3BF36}"/>
              </a:ext>
            </a:extLst>
          </p:cNvPr>
          <p:cNvSpPr/>
          <p:nvPr/>
        </p:nvSpPr>
        <p:spPr>
          <a:xfrm>
            <a:off x="0" y="6644081"/>
            <a:ext cx="9144000" cy="213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EE7E6-5965-8F03-453D-FA5DA2CF23D5}"/>
              </a:ext>
            </a:extLst>
          </p:cNvPr>
          <p:cNvSpPr/>
          <p:nvPr/>
        </p:nvSpPr>
        <p:spPr>
          <a:xfrm>
            <a:off x="0" y="945949"/>
            <a:ext cx="7021585" cy="527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4" descr="FAIR - Fundamental And Applied IT Research">
            <a:extLst>
              <a:ext uri="{FF2B5EF4-FFF2-40B4-BE49-F238E27FC236}">
                <a16:creationId xmlns:a16="http://schemas.microsoft.com/office/drawing/2014/main" id="{A346E81C-B4CC-1F44-A681-24DFD7D1C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859" y="164164"/>
            <a:ext cx="1386063" cy="60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77F6A2D6-9C0C-A1FD-CD9F-F84D312BA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46CCB-8CFC-43BB-A0CF-FA970B4C3E7B}" type="slidenum">
              <a:rPr lang="en-US" smtClean="0"/>
              <a:t>17</a:t>
            </a:fld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8DAA2-4696-EFA6-7776-0C3FA9DAD3A2}"/>
              </a:ext>
            </a:extLst>
          </p:cNvPr>
          <p:cNvSpPr/>
          <p:nvPr/>
        </p:nvSpPr>
        <p:spPr>
          <a:xfrm>
            <a:off x="306024" y="250782"/>
            <a:ext cx="429021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 &amp; FUTURE WORKS</a:t>
            </a:r>
            <a:endParaRPr lang="en-US" sz="2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208EB5D-653B-6FBE-4D6C-E86EB7F8D9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5711172"/>
              </p:ext>
            </p:extLst>
          </p:nvPr>
        </p:nvGraphicFramePr>
        <p:xfrm>
          <a:off x="134224" y="1438943"/>
          <a:ext cx="8381126" cy="41145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5450222" y="125571"/>
            <a:ext cx="1379389" cy="582091"/>
            <a:chOff x="5458931" y="13361"/>
            <a:chExt cx="1379389" cy="58209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034799-D01E-C173-F0D2-1E3E450CAF09}"/>
                </a:ext>
              </a:extLst>
            </p:cNvPr>
            <p:cNvSpPr txBox="1"/>
            <p:nvPr/>
          </p:nvSpPr>
          <p:spPr>
            <a:xfrm>
              <a:off x="5458931" y="13361"/>
              <a:ext cx="13793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ln/>
                  <a:solidFill>
                    <a:schemeClr val="accent6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VIFLAVOR</a:t>
              </a:r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943F01C-3151-96C7-8422-8D2271A426D4}"/>
                </a:ext>
              </a:extLst>
            </p:cNvPr>
            <p:cNvSpPr/>
            <p:nvPr/>
          </p:nvSpPr>
          <p:spPr>
            <a:xfrm>
              <a:off x="5556844" y="372859"/>
              <a:ext cx="217513" cy="217513"/>
            </a:xfrm>
            <a:prstGeom prst="ellipse">
              <a:avLst/>
            </a:prstGeom>
            <a:solidFill>
              <a:srgbClr val="4472C4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DD03CE-DFDC-1E2F-26B5-7535C5E09506}"/>
                </a:ext>
              </a:extLst>
            </p:cNvPr>
            <p:cNvSpPr/>
            <p:nvPr/>
          </p:nvSpPr>
          <p:spPr>
            <a:xfrm>
              <a:off x="5823407" y="377939"/>
              <a:ext cx="217513" cy="217513"/>
            </a:xfrm>
            <a:prstGeom prst="ellipse">
              <a:avLst/>
            </a:pr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D9AE5B1-F300-58F9-14DD-21DB58FE9C95}"/>
                </a:ext>
              </a:extLst>
            </p:cNvPr>
            <p:cNvSpPr/>
            <p:nvPr/>
          </p:nvSpPr>
          <p:spPr>
            <a:xfrm>
              <a:off x="6089207" y="372859"/>
              <a:ext cx="217513" cy="217513"/>
            </a:xfrm>
            <a:prstGeom prst="ellipse">
              <a:avLst/>
            </a:prstGeom>
            <a:solidFill>
              <a:srgbClr val="70AD47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9CE2DD9-888B-76A8-E76C-A4EA98EB62C8}"/>
                </a:ext>
              </a:extLst>
            </p:cNvPr>
            <p:cNvSpPr/>
            <p:nvPr/>
          </p:nvSpPr>
          <p:spPr>
            <a:xfrm>
              <a:off x="6355007" y="372859"/>
              <a:ext cx="217513" cy="217513"/>
            </a:xfrm>
            <a:prstGeom prst="ellipse">
              <a:avLst/>
            </a:prstGeom>
            <a:solidFill>
              <a:srgbClr val="00B050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92D9080-5065-3067-75A3-79A706AB305D}"/>
                </a:ext>
              </a:extLst>
            </p:cNvPr>
            <p:cNvSpPr/>
            <p:nvPr/>
          </p:nvSpPr>
          <p:spPr>
            <a:xfrm>
              <a:off x="6620807" y="372170"/>
              <a:ext cx="217513" cy="217513"/>
            </a:xfrm>
            <a:prstGeom prst="ellipse">
              <a:avLst/>
            </a:prstGeom>
            <a:solidFill>
              <a:srgbClr val="70AD47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7393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882A2F4-BDCF-4BCF-9987-87049BC5E0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0882A2F4-BDCF-4BCF-9987-87049BC5E0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A09CE91-8397-4E91-AED4-EFEBDC48D5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EA09CE91-8397-4E91-AED4-EFEBDC48D5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26B7B3F-1E26-4AE0-AF36-8196BC9A8C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226B7B3F-1E26-4AE0-AF36-8196BC9A8C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37DED1F-89BC-4750-B02C-B3397B364B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837DED1F-89BC-4750-B02C-B3397B364B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EFAC6CE-69A6-44B5-9F92-71E1A4BFFF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4EFAC6CE-69A6-44B5-9F92-71E1A4BFFF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27C887E-AD44-4BF2-B57D-6B260C61F0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027C887E-AD44-4BF2-B57D-6B260C61F0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5D4865F-5F8D-4179-8DA7-7E7602DAE7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E5D4865F-5F8D-4179-8DA7-7E7602DAE7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8CBADFD-0056-4FCF-BF8A-A66931AD34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48CBADFD-0056-4FCF-BF8A-A66931AD34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A7F0F0-95A6-E631-6D26-50ED091FF5C7}"/>
              </a:ext>
            </a:extLst>
          </p:cNvPr>
          <p:cNvSpPr/>
          <p:nvPr/>
        </p:nvSpPr>
        <p:spPr>
          <a:xfrm>
            <a:off x="0" y="6644081"/>
            <a:ext cx="9144000" cy="213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D33FE7-7093-64BE-2D7A-0BBD9B1E295E}"/>
              </a:ext>
            </a:extLst>
          </p:cNvPr>
          <p:cNvSpPr/>
          <p:nvPr/>
        </p:nvSpPr>
        <p:spPr>
          <a:xfrm>
            <a:off x="0" y="0"/>
            <a:ext cx="9144000" cy="643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52362A-FE88-D2FB-500C-7BDABAFC9D6B}"/>
              </a:ext>
            </a:extLst>
          </p:cNvPr>
          <p:cNvSpPr/>
          <p:nvPr/>
        </p:nvSpPr>
        <p:spPr>
          <a:xfrm>
            <a:off x="2988341" y="3916800"/>
            <a:ext cx="290015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prstMaterial="matte"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3600" b="1" dirty="0">
                <a:ln/>
                <a:solidFill>
                  <a:schemeClr val="accent6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 YOU</a:t>
            </a:r>
          </a:p>
        </p:txBody>
      </p:sp>
      <p:pic>
        <p:nvPicPr>
          <p:cNvPr id="1028" name="Picture 4" descr="FAIR - Fundamental And Applied IT Research">
            <a:extLst>
              <a:ext uri="{FF2B5EF4-FFF2-40B4-BE49-F238E27FC236}">
                <a16:creationId xmlns:a16="http://schemas.microsoft.com/office/drawing/2014/main" id="{830933FF-C59A-286D-D81A-A4BD887F9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25" y="363685"/>
            <a:ext cx="1386063" cy="60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AA707A2-8073-D599-0AE4-F57567318428}"/>
              </a:ext>
            </a:extLst>
          </p:cNvPr>
          <p:cNvSpPr txBox="1"/>
          <p:nvPr/>
        </p:nvSpPr>
        <p:spPr>
          <a:xfrm>
            <a:off x="1918530" y="340307"/>
            <a:ext cx="6234158" cy="5616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algn="ctr">
              <a:spcBef>
                <a:spcPts val="0"/>
              </a:spcBef>
              <a:spcAft>
                <a:spcPts val="300"/>
              </a:spcAft>
              <a:defRPr sz="1400" b="1" u="none">
                <a:solidFill>
                  <a:schemeClr val="accent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THE 17</a:t>
            </a:r>
            <a:r>
              <a:rPr lang="en-US" baseline="30000" dirty="0"/>
              <a:t>TH</a:t>
            </a:r>
            <a:r>
              <a:rPr lang="en-US" dirty="0"/>
              <a:t> NATIONAL CONFERENCE ON </a:t>
            </a:r>
          </a:p>
          <a:p>
            <a:r>
              <a:rPr lang="en-US" u="sng" dirty="0"/>
              <a:t>F</a:t>
            </a:r>
            <a:r>
              <a:rPr lang="en-US" dirty="0"/>
              <a:t>UNDAMENTAL AND </a:t>
            </a:r>
            <a:r>
              <a:rPr lang="en-US" u="sng" dirty="0"/>
              <a:t>A</a:t>
            </a:r>
            <a:r>
              <a:rPr lang="en-US" dirty="0"/>
              <a:t>PPLIED </a:t>
            </a:r>
            <a:r>
              <a:rPr lang="en-US" u="sng" dirty="0"/>
              <a:t>I</a:t>
            </a:r>
            <a:r>
              <a:rPr lang="en-US" dirty="0"/>
              <a:t>NFORMATION </a:t>
            </a:r>
            <a:r>
              <a:rPr lang="en-US" u="sng" dirty="0"/>
              <a:t>T</a:t>
            </a:r>
            <a:r>
              <a:rPr lang="en-US" dirty="0"/>
              <a:t>ECHNOLOGY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68E7C94-49D5-CDC2-7A55-D79FDBD41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46CCB-8CFC-43BB-A0CF-FA970B4C3E7B}" type="slidenum">
              <a:rPr lang="en-US" smtClean="0"/>
              <a:t>18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A7AA4B-4902-B219-8CBD-BD8396F6D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963" y="1774922"/>
            <a:ext cx="3170908" cy="199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421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A7F0F0-95A6-E631-6D26-50ED091FF5C7}"/>
              </a:ext>
            </a:extLst>
          </p:cNvPr>
          <p:cNvSpPr/>
          <p:nvPr/>
        </p:nvSpPr>
        <p:spPr>
          <a:xfrm>
            <a:off x="0" y="6644081"/>
            <a:ext cx="9144000" cy="213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D33FE7-7093-64BE-2D7A-0BBD9B1E295E}"/>
              </a:ext>
            </a:extLst>
          </p:cNvPr>
          <p:cNvSpPr/>
          <p:nvPr/>
        </p:nvSpPr>
        <p:spPr>
          <a:xfrm>
            <a:off x="0" y="1"/>
            <a:ext cx="9144000" cy="1360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Logo chính thức trường Đại học Cần Thơ">
            <a:extLst>
              <a:ext uri="{FF2B5EF4-FFF2-40B4-BE49-F238E27FC236}">
                <a16:creationId xmlns:a16="http://schemas.microsoft.com/office/drawing/2014/main" id="{D740EC04-00D5-F2F8-3724-1BE13E4E4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846" y="5433929"/>
            <a:ext cx="1006167" cy="100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ECAB67-6CD3-10EE-2DA4-D5F8FA055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658" y="5581424"/>
            <a:ext cx="864694" cy="7881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2362A-FE88-D2FB-500C-7BDABAFC9D6B}"/>
              </a:ext>
            </a:extLst>
          </p:cNvPr>
          <p:cNvSpPr/>
          <p:nvPr/>
        </p:nvSpPr>
        <p:spPr>
          <a:xfrm>
            <a:off x="365825" y="1461832"/>
            <a:ext cx="8455958" cy="18928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prstMaterial="matte"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vi-VN" sz="3600" b="1" dirty="0" smtClean="0">
                <a:ln/>
                <a:solidFill>
                  <a:schemeClr val="accent6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ViFLAVOR</a:t>
            </a:r>
            <a:r>
              <a:rPr lang="en-US" sz="3600" b="1" dirty="0" smtClean="0">
                <a:ln/>
                <a:solidFill>
                  <a:schemeClr val="accent6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  <a:endParaRPr lang="en-US" sz="3600" b="1" dirty="0">
              <a:ln/>
              <a:solidFill>
                <a:schemeClr val="accent6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vi-VN" sz="2400" b="1" dirty="0">
                <a:ln/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NHẬN DẠNG ẨM THỰC VIỆT TỪ CẤP ĐỘ ƯU TIÊN </a:t>
            </a:r>
            <a:r>
              <a:rPr lang="vi-VN" sz="2400" b="1" dirty="0" smtClean="0">
                <a:ln/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CỦA</a:t>
            </a:r>
            <a:r>
              <a:rPr lang="en-US" sz="2400" b="1" dirty="0" smtClean="0">
                <a:ln/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 </a:t>
            </a:r>
          </a:p>
          <a:p>
            <a:pPr algn="ctr"/>
            <a:r>
              <a:rPr lang="vi-VN" sz="2400" b="1" dirty="0" smtClean="0">
                <a:ln/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NGUYÊN LIỆU</a:t>
            </a:r>
            <a:endParaRPr lang="en-US" sz="1900" b="1" dirty="0" smtClean="0">
              <a:ln/>
              <a:solidFill>
                <a:schemeClr val="accent6">
                  <a:lumMod val="50000"/>
                </a:schemeClr>
              </a:solidFill>
              <a:cs typeface="Aharoni" panose="02010803020104030203" pitchFamily="2" charset="-79"/>
            </a:endParaRPr>
          </a:p>
          <a:p>
            <a:pPr algn="ctr"/>
            <a:endParaRPr lang="en-US" sz="2000" b="1" dirty="0" smtClean="0">
              <a:ln/>
              <a:solidFill>
                <a:schemeClr val="accent6">
                  <a:lumMod val="50000"/>
                </a:schemeClr>
              </a:solidFill>
              <a:cs typeface="Aharoni" panose="02010803020104030203" pitchFamily="2" charset="-79"/>
            </a:endParaRPr>
          </a:p>
          <a:p>
            <a:pPr algn="ctr"/>
            <a:r>
              <a:rPr lang="en-US" sz="1300" b="1" i="1" dirty="0" smtClean="0">
                <a:ln/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(</a:t>
            </a:r>
            <a:r>
              <a:rPr lang="vi-VN" sz="1300" b="1" i="1" dirty="0" smtClean="0">
                <a:ln/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ViFLAVOR: VIETNAMESE </a:t>
            </a:r>
            <a:r>
              <a:rPr lang="vi-VN" sz="1300" b="1" i="1" dirty="0">
                <a:ln/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SPECIALTY CUISINE IDENTIFICATION </a:t>
            </a:r>
            <a:r>
              <a:rPr lang="vi-VN" sz="1300" b="1" i="1" dirty="0" smtClean="0">
                <a:ln/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VIA</a:t>
            </a:r>
            <a:r>
              <a:rPr lang="en-US" sz="1300" b="1" i="1" dirty="0" smtClean="0">
                <a:ln/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vi-VN" sz="1300" b="1" i="1" dirty="0" smtClean="0">
                <a:ln/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INGREDIENT </a:t>
            </a:r>
            <a:r>
              <a:rPr lang="vi-VN" sz="1300" b="1" i="1" dirty="0">
                <a:ln/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PRIORITY </a:t>
            </a:r>
            <a:r>
              <a:rPr lang="vi-VN" sz="1300" b="1" i="1" dirty="0" smtClean="0">
                <a:ln/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ORDER</a:t>
            </a:r>
            <a:r>
              <a:rPr lang="en-US" sz="1300" b="1" i="1" dirty="0" smtClean="0">
                <a:ln/>
                <a:solidFill>
                  <a:schemeClr val="accent6">
                    <a:lumMod val="50000"/>
                  </a:schemeClr>
                </a:solidFill>
                <a:cs typeface="Aharoni" panose="02010803020104030203" pitchFamily="2" charset="-79"/>
              </a:rPr>
              <a:t>)</a:t>
            </a:r>
            <a:endParaRPr lang="en-US" sz="1300" b="1" i="1" dirty="0">
              <a:ln/>
              <a:solidFill>
                <a:schemeClr val="accent6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D8CA46-F385-8985-D089-178EF6D8BB64}"/>
              </a:ext>
            </a:extLst>
          </p:cNvPr>
          <p:cNvSpPr txBox="1"/>
          <p:nvPr/>
        </p:nvSpPr>
        <p:spPr>
          <a:xfrm>
            <a:off x="525392" y="3558123"/>
            <a:ext cx="79434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300"/>
              </a:spcAft>
            </a:pPr>
            <a:r>
              <a:rPr lang="vi-VN" sz="1400" b="1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Mã Trường Thành</a:t>
            </a:r>
            <a:r>
              <a:rPr lang="en-US" sz="1400" b="1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, </a:t>
            </a:r>
            <a:r>
              <a:rPr lang="vi-VN" sz="1400" b="1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Huỳnh Gia Khương,</a:t>
            </a:r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sz="1400" b="1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Đ</a:t>
            </a:r>
            <a:r>
              <a:rPr lang="en-US" sz="1400" b="1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ổ</a:t>
            </a:r>
            <a:r>
              <a:rPr lang="vi-VN" sz="1400" b="1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sz="1400" b="1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Hiếu Nghĩa</a:t>
            </a:r>
            <a:r>
              <a:rPr lang="vi-VN" sz="1400" b="1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, Đỗ Thanh Nghị</a:t>
            </a:r>
            <a:endParaRPr lang="en-US" sz="1400" b="1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1765E6E-A3D3-695C-A2FB-CABC2DBC7370}"/>
              </a:ext>
            </a:extLst>
          </p:cNvPr>
          <p:cNvCxnSpPr/>
          <p:nvPr/>
        </p:nvCxnSpPr>
        <p:spPr>
          <a:xfrm>
            <a:off x="2517980" y="5283787"/>
            <a:ext cx="365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FAIR - Fundamental And Applied IT Research">
            <a:extLst>
              <a:ext uri="{FF2B5EF4-FFF2-40B4-BE49-F238E27FC236}">
                <a16:creationId xmlns:a16="http://schemas.microsoft.com/office/drawing/2014/main" id="{830933FF-C59A-286D-D81A-A4BD887F9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25" y="363685"/>
            <a:ext cx="1386063" cy="60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58A88F-5974-06E6-A315-F4AAA1725447}"/>
              </a:ext>
            </a:extLst>
          </p:cNvPr>
          <p:cNvSpPr txBox="1"/>
          <p:nvPr/>
        </p:nvSpPr>
        <p:spPr>
          <a:xfrm>
            <a:off x="3241929" y="4829602"/>
            <a:ext cx="25104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300"/>
              </a:spcAft>
            </a:pPr>
            <a:r>
              <a:rPr lang="en-US" sz="2000" b="1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08/2024</a:t>
            </a:r>
            <a:endParaRPr lang="en-US" sz="1400" b="1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A707A2-8073-D599-0AE4-F57567318428}"/>
              </a:ext>
            </a:extLst>
          </p:cNvPr>
          <p:cNvSpPr txBox="1"/>
          <p:nvPr/>
        </p:nvSpPr>
        <p:spPr>
          <a:xfrm>
            <a:off x="1918530" y="340307"/>
            <a:ext cx="6234158" cy="5616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algn="ctr">
              <a:spcBef>
                <a:spcPts val="0"/>
              </a:spcBef>
              <a:spcAft>
                <a:spcPts val="300"/>
              </a:spcAft>
              <a:defRPr sz="1400" b="1" u="none">
                <a:solidFill>
                  <a:schemeClr val="accent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THE 17</a:t>
            </a:r>
            <a:r>
              <a:rPr lang="en-US" baseline="30000" dirty="0"/>
              <a:t>TH</a:t>
            </a:r>
            <a:r>
              <a:rPr lang="en-US" dirty="0"/>
              <a:t> NATIONAL CONFERENCE ON </a:t>
            </a:r>
          </a:p>
          <a:p>
            <a:r>
              <a:rPr lang="en-US" u="sng" dirty="0"/>
              <a:t>F</a:t>
            </a:r>
            <a:r>
              <a:rPr lang="en-US" dirty="0"/>
              <a:t>UNDAMENTAL AND </a:t>
            </a:r>
            <a:r>
              <a:rPr lang="en-US" u="sng" dirty="0"/>
              <a:t>A</a:t>
            </a:r>
            <a:r>
              <a:rPr lang="en-US" dirty="0"/>
              <a:t>PPLIED </a:t>
            </a:r>
            <a:r>
              <a:rPr lang="en-US" u="sng" dirty="0"/>
              <a:t>I</a:t>
            </a:r>
            <a:r>
              <a:rPr lang="en-US" dirty="0"/>
              <a:t>NFORMATION </a:t>
            </a:r>
            <a:r>
              <a:rPr lang="en-US" u="sng" dirty="0"/>
              <a:t>T</a:t>
            </a:r>
            <a:r>
              <a:rPr lang="en-US" dirty="0"/>
              <a:t>ECHNOLOGY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E91923-3DE6-B763-ED50-0F29B698BD3F}"/>
              </a:ext>
            </a:extLst>
          </p:cNvPr>
          <p:cNvSpPr txBox="1"/>
          <p:nvPr/>
        </p:nvSpPr>
        <p:spPr>
          <a:xfrm>
            <a:off x="100413" y="4481568"/>
            <a:ext cx="8943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CICT, Can Tho University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68E7C94-49D5-CDC2-7A55-D79FDBD41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46CCB-8CFC-43BB-A0CF-FA970B4C3E7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11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A2AD276-7469-FF6C-6D39-1F17F7B3BF36}"/>
              </a:ext>
            </a:extLst>
          </p:cNvPr>
          <p:cNvSpPr/>
          <p:nvPr/>
        </p:nvSpPr>
        <p:spPr>
          <a:xfrm>
            <a:off x="0" y="6644081"/>
            <a:ext cx="9144000" cy="213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EE7E6-5965-8F03-453D-FA5DA2CF23D5}"/>
              </a:ext>
            </a:extLst>
          </p:cNvPr>
          <p:cNvSpPr/>
          <p:nvPr/>
        </p:nvSpPr>
        <p:spPr>
          <a:xfrm>
            <a:off x="0" y="945949"/>
            <a:ext cx="7021585" cy="527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287276-D529-A98E-1BCB-9F1062C3E421}"/>
              </a:ext>
            </a:extLst>
          </p:cNvPr>
          <p:cNvSpPr/>
          <p:nvPr/>
        </p:nvSpPr>
        <p:spPr>
          <a:xfrm>
            <a:off x="389893" y="250784"/>
            <a:ext cx="266855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TABLE OF CONTENT</a:t>
            </a:r>
            <a:endParaRPr lang="en-US" sz="2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7" name="Picture 4" descr="FAIR - Fundamental And Applied IT Research">
            <a:extLst>
              <a:ext uri="{FF2B5EF4-FFF2-40B4-BE49-F238E27FC236}">
                <a16:creationId xmlns:a16="http://schemas.microsoft.com/office/drawing/2014/main" id="{A346E81C-B4CC-1F44-A681-24DFD7D1C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859" y="164164"/>
            <a:ext cx="1386063" cy="60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C7D0F87C-C8D1-4226-FE06-0F932B415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46CCB-8CFC-43BB-A0CF-FA970B4C3E7B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46" name="Diagram 45">
            <a:extLst>
              <a:ext uri="{FF2B5EF4-FFF2-40B4-BE49-F238E27FC236}">
                <a16:creationId xmlns:a16="http://schemas.microsoft.com/office/drawing/2014/main" id="{03FBEB72-FC09-CAF4-90D3-5284B0CF04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9241490"/>
              </p:ext>
            </p:extLst>
          </p:nvPr>
        </p:nvGraphicFramePr>
        <p:xfrm>
          <a:off x="1390650" y="153050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5458931" y="13361"/>
            <a:ext cx="1379389" cy="582091"/>
            <a:chOff x="5458931" y="13361"/>
            <a:chExt cx="1379389" cy="58209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7034799-D01E-C173-F0D2-1E3E450CAF09}"/>
                </a:ext>
              </a:extLst>
            </p:cNvPr>
            <p:cNvSpPr txBox="1"/>
            <p:nvPr/>
          </p:nvSpPr>
          <p:spPr>
            <a:xfrm>
              <a:off x="5458931" y="13361"/>
              <a:ext cx="13793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ln/>
                  <a:solidFill>
                    <a:schemeClr val="accent6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VIFLAVOR</a:t>
              </a:r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943F01C-3151-96C7-8422-8D2271A426D4}"/>
                </a:ext>
              </a:extLst>
            </p:cNvPr>
            <p:cNvSpPr/>
            <p:nvPr/>
          </p:nvSpPr>
          <p:spPr>
            <a:xfrm>
              <a:off x="5556844" y="372859"/>
              <a:ext cx="217513" cy="217513"/>
            </a:xfrm>
            <a:prstGeom prst="ellipse">
              <a:avLst/>
            </a:prstGeom>
            <a:solidFill>
              <a:srgbClr val="4472C4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EDD03CE-DFDC-1E2F-26B5-7535C5E09506}"/>
                </a:ext>
              </a:extLst>
            </p:cNvPr>
            <p:cNvSpPr/>
            <p:nvPr/>
          </p:nvSpPr>
          <p:spPr>
            <a:xfrm>
              <a:off x="5823407" y="377939"/>
              <a:ext cx="217513" cy="217513"/>
            </a:xfrm>
            <a:prstGeom prst="ellipse">
              <a:avLst/>
            </a:pr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D9AE5B1-F300-58F9-14DD-21DB58FE9C95}"/>
                </a:ext>
              </a:extLst>
            </p:cNvPr>
            <p:cNvSpPr/>
            <p:nvPr/>
          </p:nvSpPr>
          <p:spPr>
            <a:xfrm>
              <a:off x="6089207" y="372859"/>
              <a:ext cx="217513" cy="217513"/>
            </a:xfrm>
            <a:prstGeom prst="ellipse">
              <a:avLst/>
            </a:prstGeom>
            <a:solidFill>
              <a:srgbClr val="70AD47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9CE2DD9-888B-76A8-E76C-A4EA98EB62C8}"/>
                </a:ext>
              </a:extLst>
            </p:cNvPr>
            <p:cNvSpPr/>
            <p:nvPr/>
          </p:nvSpPr>
          <p:spPr>
            <a:xfrm>
              <a:off x="6355007" y="372859"/>
              <a:ext cx="217513" cy="217513"/>
            </a:xfrm>
            <a:prstGeom prst="ellipse">
              <a:avLst/>
            </a:prstGeom>
            <a:solidFill>
              <a:srgbClr val="00B050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92D9080-5065-3067-75A3-79A706AB305D}"/>
                </a:ext>
              </a:extLst>
            </p:cNvPr>
            <p:cNvSpPr/>
            <p:nvPr/>
          </p:nvSpPr>
          <p:spPr>
            <a:xfrm>
              <a:off x="6620807" y="372170"/>
              <a:ext cx="217513" cy="217513"/>
            </a:xfrm>
            <a:prstGeom prst="ellipse">
              <a:avLst/>
            </a:prstGeom>
            <a:solidFill>
              <a:srgbClr val="70AD47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284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A2AD276-7469-FF6C-6D39-1F17F7B3BF36}"/>
              </a:ext>
            </a:extLst>
          </p:cNvPr>
          <p:cNvSpPr/>
          <p:nvPr/>
        </p:nvSpPr>
        <p:spPr>
          <a:xfrm>
            <a:off x="0" y="6644081"/>
            <a:ext cx="9144000" cy="213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EE7E6-5965-8F03-453D-FA5DA2CF23D5}"/>
              </a:ext>
            </a:extLst>
          </p:cNvPr>
          <p:cNvSpPr/>
          <p:nvPr/>
        </p:nvSpPr>
        <p:spPr>
          <a:xfrm>
            <a:off x="0" y="945949"/>
            <a:ext cx="7021585" cy="527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287276-D529-A98E-1BCB-9F1062C3E421}"/>
              </a:ext>
            </a:extLst>
          </p:cNvPr>
          <p:cNvSpPr/>
          <p:nvPr/>
        </p:nvSpPr>
        <p:spPr>
          <a:xfrm>
            <a:off x="792981" y="250784"/>
            <a:ext cx="186236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MOTIVATION</a:t>
            </a:r>
          </a:p>
        </p:txBody>
      </p:sp>
      <p:pic>
        <p:nvPicPr>
          <p:cNvPr id="27" name="Picture 4" descr="FAIR - Fundamental And Applied IT Research">
            <a:extLst>
              <a:ext uri="{FF2B5EF4-FFF2-40B4-BE49-F238E27FC236}">
                <a16:creationId xmlns:a16="http://schemas.microsoft.com/office/drawing/2014/main" id="{A346E81C-B4CC-1F44-A681-24DFD7D1C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859" y="164164"/>
            <a:ext cx="1386063" cy="60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C7D0F87C-C8D1-4226-FE06-0F932B415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46CCB-8CFC-43BB-A0CF-FA970B4C3E7B}" type="slidenum">
              <a:rPr lang="en-US" smtClean="0"/>
              <a:t>3</a:t>
            </a:fld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5458931" y="13361"/>
            <a:ext cx="1379389" cy="582091"/>
            <a:chOff x="5458931" y="13361"/>
            <a:chExt cx="1379389" cy="58209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7034799-D01E-C173-F0D2-1E3E450CAF09}"/>
                </a:ext>
              </a:extLst>
            </p:cNvPr>
            <p:cNvSpPr txBox="1"/>
            <p:nvPr/>
          </p:nvSpPr>
          <p:spPr>
            <a:xfrm>
              <a:off x="5458931" y="13361"/>
              <a:ext cx="13793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ln/>
                  <a:solidFill>
                    <a:schemeClr val="accent6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VIFLAVOR</a:t>
              </a:r>
              <a:endParaRPr lang="en-US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943F01C-3151-96C7-8422-8D2271A426D4}"/>
                </a:ext>
              </a:extLst>
            </p:cNvPr>
            <p:cNvSpPr/>
            <p:nvPr/>
          </p:nvSpPr>
          <p:spPr>
            <a:xfrm>
              <a:off x="5556844" y="372859"/>
              <a:ext cx="217513" cy="217513"/>
            </a:xfrm>
            <a:prstGeom prst="ellipse">
              <a:avLst/>
            </a:prstGeom>
            <a:solidFill>
              <a:srgbClr val="4472C4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EDD03CE-DFDC-1E2F-26B5-7535C5E09506}"/>
                </a:ext>
              </a:extLst>
            </p:cNvPr>
            <p:cNvSpPr/>
            <p:nvPr/>
          </p:nvSpPr>
          <p:spPr>
            <a:xfrm>
              <a:off x="5823407" y="377939"/>
              <a:ext cx="217513" cy="217513"/>
            </a:xfrm>
            <a:prstGeom prst="ellipse">
              <a:avLst/>
            </a:pr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D9AE5B1-F300-58F9-14DD-21DB58FE9C95}"/>
                </a:ext>
              </a:extLst>
            </p:cNvPr>
            <p:cNvSpPr/>
            <p:nvPr/>
          </p:nvSpPr>
          <p:spPr>
            <a:xfrm>
              <a:off x="6089207" y="372859"/>
              <a:ext cx="217513" cy="217513"/>
            </a:xfrm>
            <a:prstGeom prst="ellipse">
              <a:avLst/>
            </a:prstGeom>
            <a:solidFill>
              <a:srgbClr val="70AD47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9CE2DD9-888B-76A8-E76C-A4EA98EB62C8}"/>
                </a:ext>
              </a:extLst>
            </p:cNvPr>
            <p:cNvSpPr/>
            <p:nvPr/>
          </p:nvSpPr>
          <p:spPr>
            <a:xfrm>
              <a:off x="6355007" y="372859"/>
              <a:ext cx="217513" cy="217513"/>
            </a:xfrm>
            <a:prstGeom prst="ellipse">
              <a:avLst/>
            </a:prstGeom>
            <a:solidFill>
              <a:srgbClr val="00B050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92D9080-5065-3067-75A3-79A706AB305D}"/>
                </a:ext>
              </a:extLst>
            </p:cNvPr>
            <p:cNvSpPr/>
            <p:nvPr/>
          </p:nvSpPr>
          <p:spPr>
            <a:xfrm>
              <a:off x="6620807" y="372170"/>
              <a:ext cx="217513" cy="217513"/>
            </a:xfrm>
            <a:prstGeom prst="ellipse">
              <a:avLst/>
            </a:prstGeom>
            <a:solidFill>
              <a:srgbClr val="70AD47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4" y="3748773"/>
            <a:ext cx="4211138" cy="2845076"/>
          </a:xfrm>
          <a:prstGeom prst="rect">
            <a:avLst/>
          </a:prstGeom>
        </p:spPr>
      </p:pic>
      <p:pic>
        <p:nvPicPr>
          <p:cNvPr id="1026" name="Picture 2" descr="Traveler Là Gì? Phân Biệt Traveler Với Touris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066" y="2757419"/>
            <a:ext cx="2499775" cy="166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0 Noodle Dishes Not to Miss in Vietnam | Saveu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4" y="1014251"/>
            <a:ext cx="4116440" cy="253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4335F310-7F82-6F13-BBAD-0FC81CE2AE54}"/>
              </a:ext>
            </a:extLst>
          </p:cNvPr>
          <p:cNvSpPr/>
          <p:nvPr/>
        </p:nvSpPr>
        <p:spPr>
          <a:xfrm>
            <a:off x="5445718" y="4733819"/>
            <a:ext cx="2154649" cy="168789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 err="1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Sự</a:t>
            </a:r>
            <a:r>
              <a:rPr lang="en-US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b="1" dirty="0" err="1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đa</a:t>
            </a:r>
            <a:r>
              <a:rPr lang="en-US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b="1" dirty="0" err="1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dạng</a:t>
            </a:r>
            <a:r>
              <a:rPr lang="en-US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b="1" dirty="0" err="1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trong</a:t>
            </a:r>
            <a:r>
              <a:rPr lang="en-US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b="1" dirty="0" err="1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ẩm</a:t>
            </a:r>
            <a:r>
              <a:rPr lang="en-US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b="1" dirty="0" err="1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thực</a:t>
            </a:r>
            <a:r>
              <a:rPr lang="en-US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b="1" dirty="0" err="1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Việt</a:t>
            </a:r>
            <a:r>
              <a:rPr lang="en-US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b="1" dirty="0" err="1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</a:t>
            </a:r>
            <a:r>
              <a:rPr lang="en-US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b="1" dirty="0" err="1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sao</a:t>
            </a:r>
            <a:r>
              <a:rPr lang="en-US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en-US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335F310-7F82-6F13-BBAD-0FC81CE2AE54}"/>
              </a:ext>
            </a:extLst>
          </p:cNvPr>
          <p:cNvSpPr/>
          <p:nvPr/>
        </p:nvSpPr>
        <p:spPr>
          <a:xfrm>
            <a:off x="5688927" y="1132681"/>
            <a:ext cx="317805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 err="1" smtClean="0">
                <a:ln w="0"/>
                <a:solidFill>
                  <a:srgbClr val="C0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Liệu</a:t>
            </a:r>
            <a:r>
              <a:rPr lang="en-US" sz="2400" b="1" dirty="0" smtClean="0">
                <a:ln w="0"/>
                <a:solidFill>
                  <a:srgbClr val="C0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1" dirty="0" err="1" smtClean="0">
                <a:ln w="0"/>
                <a:solidFill>
                  <a:srgbClr val="C0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bạn</a:t>
            </a:r>
            <a:r>
              <a:rPr lang="en-US" sz="2400" b="1" dirty="0" smtClean="0">
                <a:ln w="0"/>
                <a:solidFill>
                  <a:srgbClr val="C0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1" dirty="0" err="1" smtClean="0">
                <a:ln w="0"/>
                <a:solidFill>
                  <a:srgbClr val="C0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có</a:t>
            </a:r>
            <a:r>
              <a:rPr lang="en-US" sz="2400" b="1" dirty="0" smtClean="0">
                <a:ln w="0"/>
                <a:solidFill>
                  <a:srgbClr val="C0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1" dirty="0" err="1" smtClean="0">
                <a:ln w="0"/>
                <a:solidFill>
                  <a:srgbClr val="C0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biết</a:t>
            </a:r>
            <a:r>
              <a:rPr lang="en-US" sz="2400" b="1" dirty="0" smtClean="0">
                <a:ln w="0"/>
                <a:solidFill>
                  <a:srgbClr val="C0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1" dirty="0" err="1" smtClean="0">
                <a:ln w="0"/>
                <a:solidFill>
                  <a:srgbClr val="C0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được</a:t>
            </a:r>
            <a:r>
              <a:rPr lang="en-US" sz="2400" b="1" dirty="0" smtClean="0">
                <a:ln w="0"/>
                <a:solidFill>
                  <a:srgbClr val="C0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1" dirty="0" err="1" smtClean="0">
                <a:ln w="0"/>
                <a:solidFill>
                  <a:srgbClr val="C0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tên</a:t>
            </a:r>
            <a:r>
              <a:rPr lang="en-US" sz="2400" b="1" dirty="0" smtClean="0">
                <a:ln w="0"/>
                <a:solidFill>
                  <a:srgbClr val="C0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1" dirty="0" err="1" smtClean="0">
                <a:ln w="0"/>
                <a:solidFill>
                  <a:srgbClr val="C0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</a:t>
            </a:r>
            <a:r>
              <a:rPr lang="en-US" sz="2400" b="1" dirty="0" smtClean="0">
                <a:ln w="0"/>
                <a:solidFill>
                  <a:srgbClr val="C0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1" dirty="0" err="1" smtClean="0">
                <a:ln w="0"/>
                <a:solidFill>
                  <a:srgbClr val="C0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món</a:t>
            </a:r>
            <a:r>
              <a:rPr lang="en-US" sz="2400" b="1" dirty="0" smtClean="0">
                <a:ln w="0"/>
                <a:solidFill>
                  <a:srgbClr val="C0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1" dirty="0" err="1" smtClean="0">
                <a:ln w="0"/>
                <a:solidFill>
                  <a:srgbClr val="C0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ăn</a:t>
            </a:r>
            <a:r>
              <a:rPr lang="en-US" sz="2400" b="1" dirty="0" smtClean="0">
                <a:ln w="0"/>
                <a:solidFill>
                  <a:srgbClr val="C0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ở </a:t>
            </a:r>
            <a:r>
              <a:rPr lang="en-US" sz="2400" b="1" dirty="0" err="1" smtClean="0">
                <a:ln w="0"/>
                <a:solidFill>
                  <a:srgbClr val="C0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một</a:t>
            </a:r>
            <a:r>
              <a:rPr lang="en-US" sz="2400" b="1" dirty="0" smtClean="0">
                <a:ln w="0"/>
                <a:solidFill>
                  <a:srgbClr val="C0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1" dirty="0" err="1" smtClean="0">
                <a:ln w="0"/>
                <a:solidFill>
                  <a:srgbClr val="C0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nơi</a:t>
            </a:r>
            <a:r>
              <a:rPr lang="en-US" sz="2400" b="1" dirty="0" smtClean="0">
                <a:ln w="0"/>
                <a:solidFill>
                  <a:srgbClr val="C0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1" dirty="0" err="1" smtClean="0">
                <a:ln w="0"/>
                <a:solidFill>
                  <a:srgbClr val="C0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mà</a:t>
            </a:r>
            <a:r>
              <a:rPr lang="en-US" sz="2400" b="1" dirty="0" smtClean="0">
                <a:ln w="0"/>
                <a:solidFill>
                  <a:srgbClr val="C0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1" dirty="0" err="1" smtClean="0">
                <a:ln w="0"/>
                <a:solidFill>
                  <a:srgbClr val="C0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bạn</a:t>
            </a:r>
            <a:r>
              <a:rPr lang="en-US" sz="2400" b="1" dirty="0" smtClean="0">
                <a:ln w="0"/>
                <a:solidFill>
                  <a:srgbClr val="C0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1" dirty="0" err="1" smtClean="0">
                <a:ln w="0"/>
                <a:solidFill>
                  <a:srgbClr val="C0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đã</a:t>
            </a:r>
            <a:r>
              <a:rPr lang="en-US" sz="2400" b="1" dirty="0" smtClean="0">
                <a:ln w="0"/>
                <a:solidFill>
                  <a:srgbClr val="C0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du </a:t>
            </a:r>
            <a:r>
              <a:rPr lang="en-US" sz="2400" b="1" dirty="0" err="1" smtClean="0">
                <a:ln w="0"/>
                <a:solidFill>
                  <a:srgbClr val="C0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lịch</a:t>
            </a:r>
            <a:r>
              <a:rPr lang="en-US" sz="2400" b="1" dirty="0" smtClean="0">
                <a:ln w="0"/>
                <a:solidFill>
                  <a:srgbClr val="C0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1" dirty="0" err="1" smtClean="0">
                <a:ln w="0"/>
                <a:solidFill>
                  <a:srgbClr val="C0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không</a:t>
            </a:r>
            <a:r>
              <a:rPr lang="en-US" sz="2400" b="1" dirty="0" smtClean="0">
                <a:ln w="0"/>
                <a:solidFill>
                  <a:srgbClr val="C0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en-US" sz="2400" b="1" dirty="0">
              <a:ln w="0"/>
              <a:solidFill>
                <a:srgbClr val="C0000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3" name="Picture 14" descr="Se poser la question, c'est le début de la réponse.">
            <a:extLst>
              <a:ext uri="{FF2B5EF4-FFF2-40B4-BE49-F238E27FC236}">
                <a16:creationId xmlns:a16="http://schemas.microsoft.com/office/drawing/2014/main" id="{AAEAA1E8-9478-E171-97AD-4D2CFB4F2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010" y="1857534"/>
            <a:ext cx="1347829" cy="134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A7FEA31F-1BAD-C5A8-0ECE-AD2B76CF5FB3}"/>
              </a:ext>
            </a:extLst>
          </p:cNvPr>
          <p:cNvSpPr/>
          <p:nvPr/>
        </p:nvSpPr>
        <p:spPr>
          <a:xfrm>
            <a:off x="5061762" y="5036779"/>
            <a:ext cx="556819" cy="400110"/>
          </a:xfrm>
          <a:prstGeom prst="rect">
            <a:avLst/>
          </a:prstGeom>
          <a:solidFill>
            <a:srgbClr val="00B05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 err="1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Tên</a:t>
            </a:r>
            <a:endParaRPr lang="en-US" sz="2000" b="1" cap="none" spc="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7FEA31F-1BAD-C5A8-0ECE-AD2B76CF5FB3}"/>
              </a:ext>
            </a:extLst>
          </p:cNvPr>
          <p:cNvSpPr/>
          <p:nvPr/>
        </p:nvSpPr>
        <p:spPr>
          <a:xfrm>
            <a:off x="5802611" y="4599629"/>
            <a:ext cx="1310680" cy="400110"/>
          </a:xfrm>
          <a:prstGeom prst="rect">
            <a:avLst/>
          </a:prstGeom>
          <a:solidFill>
            <a:srgbClr val="00B05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 err="1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Nguồn</a:t>
            </a:r>
            <a:r>
              <a:rPr lang="en-US" sz="2000" b="1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b="1" dirty="0" err="1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gốc</a:t>
            </a:r>
            <a:endParaRPr lang="en-US" sz="2000" b="1" cap="none" spc="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7FEA31F-1BAD-C5A8-0ECE-AD2B76CF5FB3}"/>
              </a:ext>
            </a:extLst>
          </p:cNvPr>
          <p:cNvSpPr/>
          <p:nvPr/>
        </p:nvSpPr>
        <p:spPr>
          <a:xfrm>
            <a:off x="7253195" y="4971256"/>
            <a:ext cx="1114408" cy="400110"/>
          </a:xfrm>
          <a:prstGeom prst="rect">
            <a:avLst/>
          </a:prstGeom>
          <a:solidFill>
            <a:srgbClr val="00B05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 err="1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Chế</a:t>
            </a:r>
            <a:r>
              <a:rPr lang="en-US" sz="2000" b="1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b="1" dirty="0" err="1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biến</a:t>
            </a:r>
            <a:endParaRPr lang="en-US" sz="2000" b="1" cap="none" spc="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7FEA31F-1BAD-C5A8-0ECE-AD2B76CF5FB3}"/>
              </a:ext>
            </a:extLst>
          </p:cNvPr>
          <p:cNvSpPr/>
          <p:nvPr/>
        </p:nvSpPr>
        <p:spPr>
          <a:xfrm>
            <a:off x="4631450" y="5899362"/>
            <a:ext cx="1449436" cy="400110"/>
          </a:xfrm>
          <a:prstGeom prst="rect">
            <a:avLst/>
          </a:prstGeom>
          <a:solidFill>
            <a:srgbClr val="00B05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 err="1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Thành</a:t>
            </a:r>
            <a:r>
              <a:rPr lang="en-US" sz="2000" b="1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b="1" dirty="0" err="1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phần</a:t>
            </a:r>
            <a:endParaRPr lang="en-US" sz="2000" b="1" cap="none" spc="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7FEA31F-1BAD-C5A8-0ECE-AD2B76CF5FB3}"/>
              </a:ext>
            </a:extLst>
          </p:cNvPr>
          <p:cNvSpPr/>
          <p:nvPr/>
        </p:nvSpPr>
        <p:spPr>
          <a:xfrm>
            <a:off x="7094434" y="5897494"/>
            <a:ext cx="1358962" cy="400110"/>
          </a:xfrm>
          <a:prstGeom prst="rect">
            <a:avLst/>
          </a:prstGeom>
          <a:solidFill>
            <a:srgbClr val="00B05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 err="1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Sự</a:t>
            </a:r>
            <a:r>
              <a:rPr lang="en-US" sz="2000" b="1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b="1" dirty="0" err="1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kết</a:t>
            </a:r>
            <a:r>
              <a:rPr lang="en-US" sz="2000" b="1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b="1" dirty="0" err="1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hợp</a:t>
            </a:r>
            <a:endParaRPr lang="en-US" sz="2000" b="1" cap="none" spc="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568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A2AD276-7469-FF6C-6D39-1F17F7B3BF36}"/>
              </a:ext>
            </a:extLst>
          </p:cNvPr>
          <p:cNvSpPr/>
          <p:nvPr/>
        </p:nvSpPr>
        <p:spPr>
          <a:xfrm>
            <a:off x="0" y="6644081"/>
            <a:ext cx="9144000" cy="213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EE7E6-5965-8F03-453D-FA5DA2CF23D5}"/>
              </a:ext>
            </a:extLst>
          </p:cNvPr>
          <p:cNvSpPr/>
          <p:nvPr/>
        </p:nvSpPr>
        <p:spPr>
          <a:xfrm>
            <a:off x="0" y="945949"/>
            <a:ext cx="7021585" cy="527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287276-D529-A98E-1BCB-9F1062C3E421}"/>
              </a:ext>
            </a:extLst>
          </p:cNvPr>
          <p:cNvSpPr/>
          <p:nvPr/>
        </p:nvSpPr>
        <p:spPr>
          <a:xfrm>
            <a:off x="792981" y="250784"/>
            <a:ext cx="186236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MOTIVATION</a:t>
            </a:r>
          </a:p>
        </p:txBody>
      </p:sp>
      <p:pic>
        <p:nvPicPr>
          <p:cNvPr id="27" name="Picture 4" descr="FAIR - Fundamental And Applied IT Research">
            <a:extLst>
              <a:ext uri="{FF2B5EF4-FFF2-40B4-BE49-F238E27FC236}">
                <a16:creationId xmlns:a16="http://schemas.microsoft.com/office/drawing/2014/main" id="{A346E81C-B4CC-1F44-A681-24DFD7D1C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859" y="164164"/>
            <a:ext cx="1386063" cy="60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C7D0F87C-C8D1-4226-FE06-0F932B415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46CCB-8CFC-43BB-A0CF-FA970B4C3E7B}" type="slidenum">
              <a:rPr lang="en-US" smtClean="0"/>
              <a:t>4</a:t>
            </a:fld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5458931" y="13361"/>
            <a:ext cx="1379389" cy="582091"/>
            <a:chOff x="5458931" y="13361"/>
            <a:chExt cx="1379389" cy="58209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7034799-D01E-C173-F0D2-1E3E450CAF09}"/>
                </a:ext>
              </a:extLst>
            </p:cNvPr>
            <p:cNvSpPr txBox="1"/>
            <p:nvPr/>
          </p:nvSpPr>
          <p:spPr>
            <a:xfrm>
              <a:off x="5458931" y="13361"/>
              <a:ext cx="13793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ln/>
                  <a:solidFill>
                    <a:schemeClr val="accent6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VIFLAVOR</a:t>
              </a:r>
              <a:endParaRPr lang="en-US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943F01C-3151-96C7-8422-8D2271A426D4}"/>
                </a:ext>
              </a:extLst>
            </p:cNvPr>
            <p:cNvSpPr/>
            <p:nvPr/>
          </p:nvSpPr>
          <p:spPr>
            <a:xfrm>
              <a:off x="5556844" y="372859"/>
              <a:ext cx="217513" cy="217513"/>
            </a:xfrm>
            <a:prstGeom prst="ellipse">
              <a:avLst/>
            </a:prstGeom>
            <a:solidFill>
              <a:srgbClr val="4472C4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EDD03CE-DFDC-1E2F-26B5-7535C5E09506}"/>
                </a:ext>
              </a:extLst>
            </p:cNvPr>
            <p:cNvSpPr/>
            <p:nvPr/>
          </p:nvSpPr>
          <p:spPr>
            <a:xfrm>
              <a:off x="5823407" y="377939"/>
              <a:ext cx="217513" cy="217513"/>
            </a:xfrm>
            <a:prstGeom prst="ellipse">
              <a:avLst/>
            </a:pr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D9AE5B1-F300-58F9-14DD-21DB58FE9C95}"/>
                </a:ext>
              </a:extLst>
            </p:cNvPr>
            <p:cNvSpPr/>
            <p:nvPr/>
          </p:nvSpPr>
          <p:spPr>
            <a:xfrm>
              <a:off x="6089207" y="372859"/>
              <a:ext cx="217513" cy="217513"/>
            </a:xfrm>
            <a:prstGeom prst="ellipse">
              <a:avLst/>
            </a:prstGeom>
            <a:solidFill>
              <a:srgbClr val="70AD47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9CE2DD9-888B-76A8-E76C-A4EA98EB62C8}"/>
                </a:ext>
              </a:extLst>
            </p:cNvPr>
            <p:cNvSpPr/>
            <p:nvPr/>
          </p:nvSpPr>
          <p:spPr>
            <a:xfrm>
              <a:off x="6355007" y="372859"/>
              <a:ext cx="217513" cy="217513"/>
            </a:xfrm>
            <a:prstGeom prst="ellipse">
              <a:avLst/>
            </a:prstGeom>
            <a:solidFill>
              <a:srgbClr val="00B050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92D9080-5065-3067-75A3-79A706AB305D}"/>
                </a:ext>
              </a:extLst>
            </p:cNvPr>
            <p:cNvSpPr/>
            <p:nvPr/>
          </p:nvSpPr>
          <p:spPr>
            <a:xfrm>
              <a:off x="6620807" y="372170"/>
              <a:ext cx="217513" cy="217513"/>
            </a:xfrm>
            <a:prstGeom prst="ellipse">
              <a:avLst/>
            </a:prstGeom>
            <a:solidFill>
              <a:srgbClr val="70AD47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4335F310-7F82-6F13-BBAD-0FC81CE2AE54}"/>
              </a:ext>
            </a:extLst>
          </p:cNvPr>
          <p:cNvSpPr/>
          <p:nvPr/>
        </p:nvSpPr>
        <p:spPr>
          <a:xfrm>
            <a:off x="6802855" y="1056388"/>
            <a:ext cx="2341145" cy="267765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vi-VN" sz="2400" b="1" dirty="0">
                <a:ln w="0"/>
                <a:solidFill>
                  <a:srgbClr val="C0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Nó sẽ ảnh hưởng như thế nào đến </a:t>
            </a:r>
            <a:r>
              <a:rPr lang="vi-VN" sz="2400" b="1" dirty="0" smtClean="0">
                <a:ln w="0"/>
                <a:solidFill>
                  <a:srgbClr val="C0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kết quả nếu </a:t>
            </a:r>
            <a:r>
              <a:rPr lang="vi-VN" sz="2400" b="1" dirty="0">
                <a:ln w="0"/>
                <a:solidFill>
                  <a:srgbClr val="C0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thức ăn bị </a:t>
            </a:r>
            <a:r>
              <a:rPr lang="vi-VN" sz="2400" b="1" dirty="0" smtClean="0">
                <a:ln w="0"/>
                <a:solidFill>
                  <a:srgbClr val="00B05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“xáo trộn” </a:t>
            </a:r>
            <a:r>
              <a:rPr lang="vi-VN" sz="2400" b="1" dirty="0">
                <a:ln w="0"/>
                <a:solidFill>
                  <a:srgbClr val="C0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khi đang ăn?</a:t>
            </a:r>
            <a:endParaRPr lang="en-US" sz="2400" b="1" dirty="0">
              <a:ln w="0"/>
              <a:solidFill>
                <a:srgbClr val="C0000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3" name="Picture 14" descr="Se poser la question, c'est le début de la réponse.">
            <a:extLst>
              <a:ext uri="{FF2B5EF4-FFF2-40B4-BE49-F238E27FC236}">
                <a16:creationId xmlns:a16="http://schemas.microsoft.com/office/drawing/2014/main" id="{AAEAA1E8-9478-E171-97AD-4D2CFB4F2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093" y="3841233"/>
            <a:ext cx="1347829" cy="134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Review Trải nghiệm bún riêu cua vỉa hè | Viết bởi Chiều Tím Mơ">
            <a:extLst>
              <a:ext uri="{FF2B5EF4-FFF2-40B4-BE49-F238E27FC236}">
                <a16:creationId xmlns:a16="http://schemas.microsoft.com/office/drawing/2014/main" id="{3CDCC9FF-D8E7-11E4-8731-BCE0F55C1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205" y="1012653"/>
            <a:ext cx="3598650" cy="175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ách làm cơm tấm sườn bì chả ngon hết ...">
            <a:extLst>
              <a:ext uri="{FF2B5EF4-FFF2-40B4-BE49-F238E27FC236}">
                <a16:creationId xmlns:a16="http://schemas.microsoft.com/office/drawing/2014/main" id="{6A2879F6-9D28-A618-917F-322E54801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2" y="4401177"/>
            <a:ext cx="3105803" cy="206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02EC68-7553-D047-66BF-42CA0155BF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03" y="1012654"/>
            <a:ext cx="3105802" cy="34279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DE300D-970A-5220-BAAE-731FDAED7FB4}"/>
              </a:ext>
            </a:extLst>
          </p:cNvPr>
          <p:cNvSpPr/>
          <p:nvPr/>
        </p:nvSpPr>
        <p:spPr>
          <a:xfrm>
            <a:off x="98403" y="998740"/>
            <a:ext cx="2424878" cy="1466668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1030" name="Picture 6" descr="Cách nấu bún riêu vịt lạ miệng hấp dẫn, đổi vị cho gia đình">
            <a:extLst>
              <a:ext uri="{FF2B5EF4-FFF2-40B4-BE49-F238E27FC236}">
                <a16:creationId xmlns:a16="http://schemas.microsoft.com/office/drawing/2014/main" id="{2FCF898C-39BE-8803-1556-EF7430B1E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083" y="4440584"/>
            <a:ext cx="3598650" cy="202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8B7E5A-CCAB-5716-47A2-0986E1B156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4205" y="2793869"/>
            <a:ext cx="3598650" cy="18731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6A5AD70-769F-2F19-491C-E8417305CBEA}"/>
              </a:ext>
            </a:extLst>
          </p:cNvPr>
          <p:cNvSpPr/>
          <p:nvPr/>
        </p:nvSpPr>
        <p:spPr>
          <a:xfrm>
            <a:off x="3530278" y="1174873"/>
            <a:ext cx="2824729" cy="1391907"/>
          </a:xfrm>
          <a:prstGeom prst="rect">
            <a:avLst/>
          </a:prstGeom>
          <a:noFill/>
          <a:ln w="38100">
            <a:solidFill>
              <a:srgbClr val="92D05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330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A2AD276-7469-FF6C-6D39-1F17F7B3BF36}"/>
              </a:ext>
            </a:extLst>
          </p:cNvPr>
          <p:cNvSpPr/>
          <p:nvPr/>
        </p:nvSpPr>
        <p:spPr>
          <a:xfrm>
            <a:off x="0" y="6644081"/>
            <a:ext cx="9144000" cy="213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EE7E6-5965-8F03-453D-FA5DA2CF23D5}"/>
              </a:ext>
            </a:extLst>
          </p:cNvPr>
          <p:cNvSpPr/>
          <p:nvPr/>
        </p:nvSpPr>
        <p:spPr>
          <a:xfrm>
            <a:off x="0" y="945949"/>
            <a:ext cx="7021585" cy="527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287276-D529-A98E-1BCB-9F1062C3E421}"/>
              </a:ext>
            </a:extLst>
          </p:cNvPr>
          <p:cNvSpPr/>
          <p:nvPr/>
        </p:nvSpPr>
        <p:spPr>
          <a:xfrm>
            <a:off x="403028" y="250093"/>
            <a:ext cx="186236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MOTIVATION</a:t>
            </a:r>
          </a:p>
        </p:txBody>
      </p:sp>
      <p:pic>
        <p:nvPicPr>
          <p:cNvPr id="27" name="Picture 4" descr="FAIR - Fundamental And Applied IT Research">
            <a:extLst>
              <a:ext uri="{FF2B5EF4-FFF2-40B4-BE49-F238E27FC236}">
                <a16:creationId xmlns:a16="http://schemas.microsoft.com/office/drawing/2014/main" id="{A346E81C-B4CC-1F44-A681-24DFD7D1C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859" y="164164"/>
            <a:ext cx="1386063" cy="60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C7D0F87C-C8D1-4226-FE06-0F932B415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46CCB-8CFC-43BB-A0CF-FA970B4C3E7B}" type="slidenum">
              <a:rPr lang="en-US" smtClean="0"/>
              <a:t>5</a:t>
            </a:fld>
            <a:endParaRPr lang="en-US"/>
          </a:p>
        </p:txBody>
      </p:sp>
      <p:pic>
        <p:nvPicPr>
          <p:cNvPr id="3086" name="Picture 14" descr="Se poser la question, c'est le début de la réponse.">
            <a:extLst>
              <a:ext uri="{FF2B5EF4-FFF2-40B4-BE49-F238E27FC236}">
                <a16:creationId xmlns:a16="http://schemas.microsoft.com/office/drawing/2014/main" id="{AAEAA1E8-9478-E171-97AD-4D2CFB4F2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7336"/>
            <a:ext cx="1468073" cy="146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7BFE73-5185-8A1D-16DD-14A31AE477AD}"/>
              </a:ext>
            </a:extLst>
          </p:cNvPr>
          <p:cNvSpPr/>
          <p:nvPr/>
        </p:nvSpPr>
        <p:spPr>
          <a:xfrm>
            <a:off x="5978893" y="1326426"/>
            <a:ext cx="3240439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Tourist?</a:t>
            </a:r>
          </a:p>
          <a:p>
            <a:pPr algn="ctr"/>
            <a:r>
              <a:rPr lang="en-US" sz="2000" b="1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(Domestic and international)</a:t>
            </a:r>
          </a:p>
        </p:txBody>
      </p:sp>
      <p:pic>
        <p:nvPicPr>
          <p:cNvPr id="17412" name="Picture 4" descr="Tacky Tourist Adult Costume">
            <a:extLst>
              <a:ext uri="{FF2B5EF4-FFF2-40B4-BE49-F238E27FC236}">
                <a16:creationId xmlns:a16="http://schemas.microsoft.com/office/drawing/2014/main" id="{38F84461-2407-9144-6724-54E5249BB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393" y="2296280"/>
            <a:ext cx="2802301" cy="400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E17FBA-A09A-1437-4A6E-945F740D72D3}"/>
              </a:ext>
            </a:extLst>
          </p:cNvPr>
          <p:cNvSpPr/>
          <p:nvPr/>
        </p:nvSpPr>
        <p:spPr>
          <a:xfrm>
            <a:off x="3650185" y="2773153"/>
            <a:ext cx="249844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this/that?</a:t>
            </a:r>
            <a:endParaRPr lang="en-US" sz="1100" b="1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5A98BA-4C5F-D2AF-DA98-C13FAC2658C4}"/>
              </a:ext>
            </a:extLst>
          </p:cNvPr>
          <p:cNvSpPr/>
          <p:nvPr/>
        </p:nvSpPr>
        <p:spPr>
          <a:xfrm>
            <a:off x="2802336" y="3181521"/>
            <a:ext cx="405463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the name of this dish?</a:t>
            </a:r>
            <a:endParaRPr lang="en-US" sz="1100" b="1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7193E44-A149-C021-D7F2-1A5906A9E5C0}"/>
              </a:ext>
            </a:extLst>
          </p:cNvPr>
          <p:cNvCxnSpPr/>
          <p:nvPr/>
        </p:nvCxnSpPr>
        <p:spPr>
          <a:xfrm>
            <a:off x="2768367" y="2902591"/>
            <a:ext cx="0" cy="3009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20" name="Picture 12" descr="21 Great Search Engines You Can Use Instead Of Google">
            <a:extLst>
              <a:ext uri="{FF2B5EF4-FFF2-40B4-BE49-F238E27FC236}">
                <a16:creationId xmlns:a16="http://schemas.microsoft.com/office/drawing/2014/main" id="{920B8BCF-4641-228E-E915-6702238B3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98" y="2957129"/>
            <a:ext cx="2147582" cy="1127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2" name="Picture 14" descr="Reverse Phone Lookup">
            <a:extLst>
              <a:ext uri="{FF2B5EF4-FFF2-40B4-BE49-F238E27FC236}">
                <a16:creationId xmlns:a16="http://schemas.microsoft.com/office/drawing/2014/main" id="{AE926D84-4F3C-08A8-BDFB-539FA3B26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93" y="461736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17F7FB7-5062-A220-44B0-0A15D152F854}"/>
              </a:ext>
            </a:extLst>
          </p:cNvPr>
          <p:cNvSpPr/>
          <p:nvPr/>
        </p:nvSpPr>
        <p:spPr>
          <a:xfrm>
            <a:off x="539329" y="5859564"/>
            <a:ext cx="167546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Mobile App</a:t>
            </a:r>
            <a:endParaRPr lang="en-US" sz="1100" b="1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6CDF57-EDF4-2A77-87F2-E44BD7C27987}"/>
              </a:ext>
            </a:extLst>
          </p:cNvPr>
          <p:cNvSpPr/>
          <p:nvPr/>
        </p:nvSpPr>
        <p:spPr>
          <a:xfrm>
            <a:off x="725277" y="4056744"/>
            <a:ext cx="122963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Website</a:t>
            </a:r>
            <a:endParaRPr lang="en-US" sz="1100" b="1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D30F82A3-3AFE-01B8-649B-DFCF7E560EC4}"/>
              </a:ext>
            </a:extLst>
          </p:cNvPr>
          <p:cNvSpPr/>
          <p:nvPr/>
        </p:nvSpPr>
        <p:spPr>
          <a:xfrm>
            <a:off x="2489171" y="4421063"/>
            <a:ext cx="706596" cy="32317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5458931" y="13361"/>
            <a:ext cx="1379389" cy="582091"/>
            <a:chOff x="5458931" y="13361"/>
            <a:chExt cx="1379389" cy="58209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7034799-D01E-C173-F0D2-1E3E450CAF09}"/>
                </a:ext>
              </a:extLst>
            </p:cNvPr>
            <p:cNvSpPr txBox="1"/>
            <p:nvPr/>
          </p:nvSpPr>
          <p:spPr>
            <a:xfrm>
              <a:off x="5458931" y="13361"/>
              <a:ext cx="13793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ln/>
                  <a:solidFill>
                    <a:schemeClr val="accent6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VIFLAVOR</a:t>
              </a:r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943F01C-3151-96C7-8422-8D2271A426D4}"/>
                </a:ext>
              </a:extLst>
            </p:cNvPr>
            <p:cNvSpPr/>
            <p:nvPr/>
          </p:nvSpPr>
          <p:spPr>
            <a:xfrm>
              <a:off x="5556844" y="372859"/>
              <a:ext cx="217513" cy="217513"/>
            </a:xfrm>
            <a:prstGeom prst="ellipse">
              <a:avLst/>
            </a:prstGeom>
            <a:solidFill>
              <a:srgbClr val="4472C4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EDD03CE-DFDC-1E2F-26B5-7535C5E09506}"/>
                </a:ext>
              </a:extLst>
            </p:cNvPr>
            <p:cNvSpPr/>
            <p:nvPr/>
          </p:nvSpPr>
          <p:spPr>
            <a:xfrm>
              <a:off x="5823407" y="377939"/>
              <a:ext cx="217513" cy="217513"/>
            </a:xfrm>
            <a:prstGeom prst="ellipse">
              <a:avLst/>
            </a:pr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D9AE5B1-F300-58F9-14DD-21DB58FE9C95}"/>
                </a:ext>
              </a:extLst>
            </p:cNvPr>
            <p:cNvSpPr/>
            <p:nvPr/>
          </p:nvSpPr>
          <p:spPr>
            <a:xfrm>
              <a:off x="6089207" y="372859"/>
              <a:ext cx="217513" cy="217513"/>
            </a:xfrm>
            <a:prstGeom prst="ellipse">
              <a:avLst/>
            </a:prstGeom>
            <a:solidFill>
              <a:srgbClr val="70AD47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9CE2DD9-888B-76A8-E76C-A4EA98EB62C8}"/>
                </a:ext>
              </a:extLst>
            </p:cNvPr>
            <p:cNvSpPr/>
            <p:nvPr/>
          </p:nvSpPr>
          <p:spPr>
            <a:xfrm>
              <a:off x="6355007" y="372859"/>
              <a:ext cx="217513" cy="217513"/>
            </a:xfrm>
            <a:prstGeom prst="ellipse">
              <a:avLst/>
            </a:prstGeom>
            <a:solidFill>
              <a:srgbClr val="00B050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92D9080-5065-3067-75A3-79A706AB305D}"/>
                </a:ext>
              </a:extLst>
            </p:cNvPr>
            <p:cNvSpPr/>
            <p:nvPr/>
          </p:nvSpPr>
          <p:spPr>
            <a:xfrm>
              <a:off x="6620807" y="372170"/>
              <a:ext cx="217513" cy="217513"/>
            </a:xfrm>
            <a:prstGeom prst="ellipse">
              <a:avLst/>
            </a:prstGeom>
            <a:solidFill>
              <a:srgbClr val="70AD47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 descr="Look Images - Free Download on Freepik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404" y="3694065"/>
            <a:ext cx="2059214" cy="227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Mì Quảng Đà Nẵng - Món ăn trứ danh chưa thử xem như chưa đến Đà Nẵ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798" y="1068336"/>
            <a:ext cx="1922633" cy="151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ách nấu bún riêu cua đồng đậm đà, thơm ngon và chuẩn vị | TIKI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358" y="1063731"/>
            <a:ext cx="1866679" cy="150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Image Icon Outline Filled - Icon Shop - Download free icons for commercial  us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428" y="3867684"/>
            <a:ext cx="1429929" cy="1429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3246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A2AD276-7469-FF6C-6D39-1F17F7B3BF36}"/>
              </a:ext>
            </a:extLst>
          </p:cNvPr>
          <p:cNvSpPr/>
          <p:nvPr/>
        </p:nvSpPr>
        <p:spPr>
          <a:xfrm>
            <a:off x="0" y="6644081"/>
            <a:ext cx="9144000" cy="213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EE7E6-5965-8F03-453D-FA5DA2CF23D5}"/>
              </a:ext>
            </a:extLst>
          </p:cNvPr>
          <p:cNvSpPr/>
          <p:nvPr/>
        </p:nvSpPr>
        <p:spPr>
          <a:xfrm>
            <a:off x="0" y="945949"/>
            <a:ext cx="7021585" cy="527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287276-D529-A98E-1BCB-9F1062C3E421}"/>
              </a:ext>
            </a:extLst>
          </p:cNvPr>
          <p:cNvSpPr/>
          <p:nvPr/>
        </p:nvSpPr>
        <p:spPr>
          <a:xfrm>
            <a:off x="250510" y="66465"/>
            <a:ext cx="202728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BACKGROUND</a:t>
            </a:r>
            <a:endParaRPr lang="en-US" sz="2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7" name="Picture 4" descr="FAIR - Fundamental And Applied IT Research">
            <a:extLst>
              <a:ext uri="{FF2B5EF4-FFF2-40B4-BE49-F238E27FC236}">
                <a16:creationId xmlns:a16="http://schemas.microsoft.com/office/drawing/2014/main" id="{A346E81C-B4CC-1F44-A681-24DFD7D1C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859" y="164164"/>
            <a:ext cx="1386063" cy="60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C7D0F87C-C8D1-4226-FE06-0F932B415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46CCB-8CFC-43BB-A0CF-FA970B4C3E7B}" type="slidenum">
              <a:rPr lang="en-US" smtClean="0"/>
              <a:t>6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6D555E-EAF2-E4C6-0193-A7F8A7F78C0A}"/>
              </a:ext>
            </a:extLst>
          </p:cNvPr>
          <p:cNvSpPr/>
          <p:nvPr/>
        </p:nvSpPr>
        <p:spPr>
          <a:xfrm>
            <a:off x="1711517" y="1059245"/>
            <a:ext cx="179927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Object Detection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028874-F9CA-F83C-003D-BE9EAE26DF7F}"/>
              </a:ext>
            </a:extLst>
          </p:cNvPr>
          <p:cNvSpPr/>
          <p:nvPr/>
        </p:nvSpPr>
        <p:spPr>
          <a:xfrm>
            <a:off x="256567" y="509295"/>
            <a:ext cx="290989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Techniques – State of the art</a:t>
            </a:r>
            <a:endParaRPr lang="en-US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A129900A-383A-FD33-CD89-60A33586E86C}"/>
              </a:ext>
            </a:extLst>
          </p:cNvPr>
          <p:cNvSpPr/>
          <p:nvPr/>
        </p:nvSpPr>
        <p:spPr>
          <a:xfrm rot="5400000">
            <a:off x="4233032" y="102618"/>
            <a:ext cx="394244" cy="8170392"/>
          </a:xfrm>
          <a:prstGeom prst="rightBrace">
            <a:avLst>
              <a:gd name="adj1" fmla="val 62679"/>
              <a:gd name="adj2" fmla="val 48934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5458931" y="13361"/>
            <a:ext cx="1379389" cy="582091"/>
            <a:chOff x="5458931" y="13361"/>
            <a:chExt cx="1379389" cy="58209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034799-D01E-C173-F0D2-1E3E450CAF09}"/>
                </a:ext>
              </a:extLst>
            </p:cNvPr>
            <p:cNvSpPr txBox="1"/>
            <p:nvPr/>
          </p:nvSpPr>
          <p:spPr>
            <a:xfrm>
              <a:off x="5458931" y="13361"/>
              <a:ext cx="13793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ln/>
                  <a:solidFill>
                    <a:schemeClr val="accent6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VIFLAVOR</a:t>
              </a:r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943F01C-3151-96C7-8422-8D2271A426D4}"/>
                </a:ext>
              </a:extLst>
            </p:cNvPr>
            <p:cNvSpPr/>
            <p:nvPr/>
          </p:nvSpPr>
          <p:spPr>
            <a:xfrm>
              <a:off x="5556844" y="372859"/>
              <a:ext cx="217513" cy="217513"/>
            </a:xfrm>
            <a:prstGeom prst="ellipse">
              <a:avLst/>
            </a:prstGeom>
            <a:solidFill>
              <a:srgbClr val="4472C4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EDD03CE-DFDC-1E2F-26B5-7535C5E09506}"/>
                </a:ext>
              </a:extLst>
            </p:cNvPr>
            <p:cNvSpPr/>
            <p:nvPr/>
          </p:nvSpPr>
          <p:spPr>
            <a:xfrm>
              <a:off x="5823407" y="377939"/>
              <a:ext cx="217513" cy="217513"/>
            </a:xfrm>
            <a:prstGeom prst="ellipse">
              <a:avLst/>
            </a:pr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D9AE5B1-F300-58F9-14DD-21DB58FE9C95}"/>
                </a:ext>
              </a:extLst>
            </p:cNvPr>
            <p:cNvSpPr/>
            <p:nvPr/>
          </p:nvSpPr>
          <p:spPr>
            <a:xfrm>
              <a:off x="6089207" y="372859"/>
              <a:ext cx="217513" cy="217513"/>
            </a:xfrm>
            <a:prstGeom prst="ellipse">
              <a:avLst/>
            </a:prstGeom>
            <a:solidFill>
              <a:srgbClr val="70AD47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9CE2DD9-888B-76A8-E76C-A4EA98EB62C8}"/>
                </a:ext>
              </a:extLst>
            </p:cNvPr>
            <p:cNvSpPr/>
            <p:nvPr/>
          </p:nvSpPr>
          <p:spPr>
            <a:xfrm>
              <a:off x="6355007" y="372859"/>
              <a:ext cx="217513" cy="217513"/>
            </a:xfrm>
            <a:prstGeom prst="ellipse">
              <a:avLst/>
            </a:prstGeom>
            <a:solidFill>
              <a:srgbClr val="00B050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92D9080-5065-3067-75A3-79A706AB305D}"/>
                </a:ext>
              </a:extLst>
            </p:cNvPr>
            <p:cNvSpPr/>
            <p:nvPr/>
          </p:nvSpPr>
          <p:spPr>
            <a:xfrm>
              <a:off x="6620807" y="372170"/>
              <a:ext cx="217513" cy="217513"/>
            </a:xfrm>
            <a:prstGeom prst="ellipse">
              <a:avLst/>
            </a:prstGeom>
            <a:solidFill>
              <a:srgbClr val="70AD47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76" name="Picture 4" descr="Overview of deep learning architectures computers use to detect objects |  VentureBea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36" y="1447498"/>
            <a:ext cx="4328864" cy="243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A6D555E-EAF2-E4C6-0193-A7F8A7F78C0A}"/>
              </a:ext>
            </a:extLst>
          </p:cNvPr>
          <p:cNvSpPr/>
          <p:nvPr/>
        </p:nvSpPr>
        <p:spPr>
          <a:xfrm>
            <a:off x="5863128" y="1106013"/>
            <a:ext cx="162352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KNN Algorithm</a:t>
            </a:r>
            <a:endParaRPr lang="en-US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78" name="Picture 6" descr="K-Nearest Neighbor(KNN) Algorithm for Machine Learning - Javatpoi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417" y="1605273"/>
            <a:ext cx="4000292" cy="200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5418" y="4436834"/>
            <a:ext cx="5921232" cy="15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5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val 58">
            <a:extLst>
              <a:ext uri="{FF2B5EF4-FFF2-40B4-BE49-F238E27FC236}">
                <a16:creationId xmlns:a16="http://schemas.microsoft.com/office/drawing/2014/main" id="{6112E24C-B835-2623-7125-A4728A404E1F}"/>
              </a:ext>
            </a:extLst>
          </p:cNvPr>
          <p:cNvSpPr/>
          <p:nvPr/>
        </p:nvSpPr>
        <p:spPr>
          <a:xfrm>
            <a:off x="175243" y="4570204"/>
            <a:ext cx="1844327" cy="93329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2BA30EE3-D780-DC8C-25DD-03DF47E63C5E}"/>
              </a:ext>
            </a:extLst>
          </p:cNvPr>
          <p:cNvSpPr/>
          <p:nvPr/>
        </p:nvSpPr>
        <p:spPr>
          <a:xfrm>
            <a:off x="2262435" y="4255127"/>
            <a:ext cx="3669728" cy="196469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2935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12E2D6AC-09DE-D318-19B8-26C58B0271A7}"/>
              </a:ext>
            </a:extLst>
          </p:cNvPr>
          <p:cNvSpPr/>
          <p:nvPr/>
        </p:nvSpPr>
        <p:spPr>
          <a:xfrm>
            <a:off x="6197963" y="4062714"/>
            <a:ext cx="2714543" cy="2157113"/>
          </a:xfrm>
          <a:prstGeom prst="roundRect">
            <a:avLst/>
          </a:prstGeom>
          <a:solidFill>
            <a:schemeClr val="accent2">
              <a:lumMod val="60000"/>
              <a:lumOff val="40000"/>
              <a:alpha val="2293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2AD276-7469-FF6C-6D39-1F17F7B3BF36}"/>
              </a:ext>
            </a:extLst>
          </p:cNvPr>
          <p:cNvSpPr/>
          <p:nvPr/>
        </p:nvSpPr>
        <p:spPr>
          <a:xfrm>
            <a:off x="0" y="6644081"/>
            <a:ext cx="9144000" cy="213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EE7E6-5965-8F03-453D-FA5DA2CF23D5}"/>
              </a:ext>
            </a:extLst>
          </p:cNvPr>
          <p:cNvSpPr/>
          <p:nvPr/>
        </p:nvSpPr>
        <p:spPr>
          <a:xfrm>
            <a:off x="0" y="945949"/>
            <a:ext cx="7021585" cy="527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4" descr="FAIR - Fundamental And Applied IT Research">
            <a:extLst>
              <a:ext uri="{FF2B5EF4-FFF2-40B4-BE49-F238E27FC236}">
                <a16:creationId xmlns:a16="http://schemas.microsoft.com/office/drawing/2014/main" id="{A346E81C-B4CC-1F44-A681-24DFD7D1C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859" y="164164"/>
            <a:ext cx="1386063" cy="60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C7D0F87C-C8D1-4226-FE06-0F932B415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46CCB-8CFC-43BB-A0CF-FA970B4C3E7B}" type="slidenum">
              <a:rPr lang="en-US" smtClean="0"/>
              <a:t>7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6D555E-EAF2-E4C6-0193-A7F8A7F78C0A}"/>
              </a:ext>
            </a:extLst>
          </p:cNvPr>
          <p:cNvSpPr/>
          <p:nvPr/>
        </p:nvSpPr>
        <p:spPr>
          <a:xfrm>
            <a:off x="3644214" y="2367922"/>
            <a:ext cx="227818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DÒ TÌM</a:t>
            </a:r>
            <a:r>
              <a:rPr lang="en-US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NGUYÊN LIỆU</a:t>
            </a:r>
            <a:endParaRPr lang="en-US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028874-F9CA-F83C-003D-BE9EAE26DF7F}"/>
              </a:ext>
            </a:extLst>
          </p:cNvPr>
          <p:cNvSpPr/>
          <p:nvPr/>
        </p:nvSpPr>
        <p:spPr>
          <a:xfrm>
            <a:off x="243646" y="541338"/>
            <a:ext cx="206941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General Framework</a:t>
            </a:r>
            <a:endParaRPr lang="en-US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458931" y="13361"/>
            <a:ext cx="1379389" cy="582091"/>
            <a:chOff x="5458931" y="13361"/>
            <a:chExt cx="1379389" cy="58209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034799-D01E-C173-F0D2-1E3E450CAF09}"/>
                </a:ext>
              </a:extLst>
            </p:cNvPr>
            <p:cNvSpPr txBox="1"/>
            <p:nvPr/>
          </p:nvSpPr>
          <p:spPr>
            <a:xfrm>
              <a:off x="5458931" y="13361"/>
              <a:ext cx="13793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ln/>
                  <a:solidFill>
                    <a:schemeClr val="accent6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VIFLAVOR</a:t>
              </a:r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943F01C-3151-96C7-8422-8D2271A426D4}"/>
                </a:ext>
              </a:extLst>
            </p:cNvPr>
            <p:cNvSpPr/>
            <p:nvPr/>
          </p:nvSpPr>
          <p:spPr>
            <a:xfrm>
              <a:off x="5556844" y="372859"/>
              <a:ext cx="217513" cy="217513"/>
            </a:xfrm>
            <a:prstGeom prst="ellipse">
              <a:avLst/>
            </a:prstGeom>
            <a:solidFill>
              <a:srgbClr val="4472C4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EDD03CE-DFDC-1E2F-26B5-7535C5E09506}"/>
                </a:ext>
              </a:extLst>
            </p:cNvPr>
            <p:cNvSpPr/>
            <p:nvPr/>
          </p:nvSpPr>
          <p:spPr>
            <a:xfrm>
              <a:off x="5823407" y="377939"/>
              <a:ext cx="217513" cy="217513"/>
            </a:xfrm>
            <a:prstGeom prst="ellipse">
              <a:avLst/>
            </a:pr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D9AE5B1-F300-58F9-14DD-21DB58FE9C95}"/>
                </a:ext>
              </a:extLst>
            </p:cNvPr>
            <p:cNvSpPr/>
            <p:nvPr/>
          </p:nvSpPr>
          <p:spPr>
            <a:xfrm>
              <a:off x="6089207" y="372859"/>
              <a:ext cx="217513" cy="217513"/>
            </a:xfrm>
            <a:prstGeom prst="ellipse">
              <a:avLst/>
            </a:prstGeom>
            <a:solidFill>
              <a:srgbClr val="70AD47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9CE2DD9-888B-76A8-E76C-A4EA98EB62C8}"/>
                </a:ext>
              </a:extLst>
            </p:cNvPr>
            <p:cNvSpPr/>
            <p:nvPr/>
          </p:nvSpPr>
          <p:spPr>
            <a:xfrm>
              <a:off x="6355007" y="372859"/>
              <a:ext cx="217513" cy="217513"/>
            </a:xfrm>
            <a:prstGeom prst="ellipse">
              <a:avLst/>
            </a:prstGeom>
            <a:solidFill>
              <a:srgbClr val="00B050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92D9080-5065-3067-75A3-79A706AB305D}"/>
                </a:ext>
              </a:extLst>
            </p:cNvPr>
            <p:cNvSpPr/>
            <p:nvPr/>
          </p:nvSpPr>
          <p:spPr>
            <a:xfrm>
              <a:off x="6620807" y="372170"/>
              <a:ext cx="217513" cy="217513"/>
            </a:xfrm>
            <a:prstGeom prst="ellipse">
              <a:avLst/>
            </a:prstGeom>
            <a:solidFill>
              <a:srgbClr val="70AD47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DA6D555E-EAF2-E4C6-0193-A7F8A7F78C0A}"/>
              </a:ext>
            </a:extLst>
          </p:cNvPr>
          <p:cNvSpPr/>
          <p:nvPr/>
        </p:nvSpPr>
        <p:spPr>
          <a:xfrm>
            <a:off x="2521471" y="4787169"/>
            <a:ext cx="1169770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1-NN Algorithm</a:t>
            </a:r>
            <a:endParaRPr lang="en-US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7" descr="Cách nấu bún riêu cua đồng đậm đà, thơm ngon và chuẩn vị | TIKI">
            <a:extLst>
              <a:ext uri="{FF2B5EF4-FFF2-40B4-BE49-F238E27FC236}">
                <a16:creationId xmlns:a16="http://schemas.microsoft.com/office/drawing/2014/main" id="{3E8BD0B8-B9E6-CBDB-121E-E17A2A9100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6" t="33512" r="49509" b="8891"/>
          <a:stretch/>
        </p:blipFill>
        <p:spPr bwMode="auto">
          <a:xfrm>
            <a:off x="859592" y="1245680"/>
            <a:ext cx="1617390" cy="156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1B24D8-036B-C86B-B0B0-89C10FE6CFC5}"/>
              </a:ext>
            </a:extLst>
          </p:cNvPr>
          <p:cNvSpPr/>
          <p:nvPr/>
        </p:nvSpPr>
        <p:spPr>
          <a:xfrm>
            <a:off x="1664453" y="1264496"/>
            <a:ext cx="696782" cy="43882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E836C44E-24A8-B38E-36B4-1D4887204C48}"/>
              </a:ext>
            </a:extLst>
          </p:cNvPr>
          <p:cNvSpPr/>
          <p:nvPr/>
        </p:nvSpPr>
        <p:spPr>
          <a:xfrm>
            <a:off x="3000576" y="1783126"/>
            <a:ext cx="416688" cy="2431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7" name="Picture 7" descr="Cách nấu bún riêu cua đồng đậm đà, thơm ngon và chuẩn vị | TIKI">
            <a:extLst>
              <a:ext uri="{FF2B5EF4-FFF2-40B4-BE49-F238E27FC236}">
                <a16:creationId xmlns:a16="http://schemas.microsoft.com/office/drawing/2014/main" id="{5B8BC9D2-29E5-66B6-1C34-F54B9B0D92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4" t="31423" r="51810" b="49496"/>
          <a:stretch/>
        </p:blipFill>
        <p:spPr bwMode="auto">
          <a:xfrm>
            <a:off x="3835468" y="1183313"/>
            <a:ext cx="729205" cy="52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65327E-5145-0440-78DC-583DB37C8D59}"/>
              </a:ext>
            </a:extLst>
          </p:cNvPr>
          <p:cNvSpPr/>
          <p:nvPr/>
        </p:nvSpPr>
        <p:spPr>
          <a:xfrm>
            <a:off x="835287" y="1515468"/>
            <a:ext cx="380056" cy="64899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9" name="Picture 7" descr="Cách nấu bún riêu cua đồng đậm đà, thơm ngon và chuẩn vị | TIKI">
            <a:extLst>
              <a:ext uri="{FF2B5EF4-FFF2-40B4-BE49-F238E27FC236}">
                <a16:creationId xmlns:a16="http://schemas.microsoft.com/office/drawing/2014/main" id="{319BCE50-80E6-AA07-58B2-D93F357B57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7" t="44157" r="84913" b="27091"/>
          <a:stretch/>
        </p:blipFill>
        <p:spPr bwMode="auto">
          <a:xfrm>
            <a:off x="5195227" y="1097898"/>
            <a:ext cx="416687" cy="78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570FF55-E992-0893-DE91-9887F0C214DA}"/>
              </a:ext>
            </a:extLst>
          </p:cNvPr>
          <p:cNvSpPr/>
          <p:nvPr/>
        </p:nvSpPr>
        <p:spPr>
          <a:xfrm>
            <a:off x="1316062" y="2415796"/>
            <a:ext cx="496958" cy="43882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8C56D3-AAD5-0151-B84E-E17C1410DB9B}"/>
              </a:ext>
            </a:extLst>
          </p:cNvPr>
          <p:cNvSpPr/>
          <p:nvPr/>
        </p:nvSpPr>
        <p:spPr>
          <a:xfrm>
            <a:off x="1732975" y="2216851"/>
            <a:ext cx="496958" cy="43882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15" name="Picture 7" descr="Cách nấu bún riêu cua đồng đậm đà, thơm ngon và chuẩn vị | TIKI">
            <a:extLst>
              <a:ext uri="{FF2B5EF4-FFF2-40B4-BE49-F238E27FC236}">
                <a16:creationId xmlns:a16="http://schemas.microsoft.com/office/drawing/2014/main" id="{28EA34BB-0ABC-7DDE-EC4C-A66464D350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46" t="71110" r="57870" b="15939"/>
          <a:stretch/>
        </p:blipFill>
        <p:spPr bwMode="auto">
          <a:xfrm>
            <a:off x="3816245" y="1951876"/>
            <a:ext cx="324677" cy="352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7" descr="Cách nấu bún riêu cua đồng đậm đà, thơm ngon và chuẩn vị | TIKI">
            <a:extLst>
              <a:ext uri="{FF2B5EF4-FFF2-40B4-BE49-F238E27FC236}">
                <a16:creationId xmlns:a16="http://schemas.microsoft.com/office/drawing/2014/main" id="{EC1C071F-9CDC-3229-0F54-31818F91E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0" t="77557" r="70270" b="8891"/>
          <a:stretch/>
        </p:blipFill>
        <p:spPr bwMode="auto">
          <a:xfrm>
            <a:off x="4232785" y="1862168"/>
            <a:ext cx="416688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204AA7C-458B-5950-4E17-C7659D4AB278}"/>
              </a:ext>
            </a:extLst>
          </p:cNvPr>
          <p:cNvSpPr/>
          <p:nvPr/>
        </p:nvSpPr>
        <p:spPr>
          <a:xfrm>
            <a:off x="1242381" y="1685570"/>
            <a:ext cx="305739" cy="47889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6944F5-72E4-73F6-328E-0E2A5BD37956}"/>
              </a:ext>
            </a:extLst>
          </p:cNvPr>
          <p:cNvSpPr/>
          <p:nvPr/>
        </p:nvSpPr>
        <p:spPr>
          <a:xfrm>
            <a:off x="940860" y="2062997"/>
            <a:ext cx="607260" cy="54135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19" name="Picture 7" descr="Cách nấu bún riêu cua đồng đậm đà, thơm ngon và chuẩn vị | TIKI">
            <a:extLst>
              <a:ext uri="{FF2B5EF4-FFF2-40B4-BE49-F238E27FC236}">
                <a16:creationId xmlns:a16="http://schemas.microsoft.com/office/drawing/2014/main" id="{9ECB7E3A-6AB4-172F-2D16-417EEC841D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8" t="65857" r="76672" b="14156"/>
          <a:stretch/>
        </p:blipFill>
        <p:spPr bwMode="auto">
          <a:xfrm>
            <a:off x="4756527" y="1898138"/>
            <a:ext cx="493359" cy="47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 descr="Cách nấu bún riêu cua đồng đậm đà, thơm ngon và chuẩn vị | TIKI">
            <a:extLst>
              <a:ext uri="{FF2B5EF4-FFF2-40B4-BE49-F238E27FC236}">
                <a16:creationId xmlns:a16="http://schemas.microsoft.com/office/drawing/2014/main" id="{AD57749B-5CDE-B42D-096F-55502C1405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8" t="47552" r="74020" b="27197"/>
          <a:stretch/>
        </p:blipFill>
        <p:spPr bwMode="auto">
          <a:xfrm>
            <a:off x="4718358" y="1206408"/>
            <a:ext cx="323184" cy="61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an 28">
            <a:extLst>
              <a:ext uri="{FF2B5EF4-FFF2-40B4-BE49-F238E27FC236}">
                <a16:creationId xmlns:a16="http://schemas.microsoft.com/office/drawing/2014/main" id="{8E2C1DC5-5204-2734-0286-26433AA0B7F8}"/>
              </a:ext>
            </a:extLst>
          </p:cNvPr>
          <p:cNvSpPr/>
          <p:nvPr/>
        </p:nvSpPr>
        <p:spPr>
          <a:xfrm>
            <a:off x="7301859" y="4223346"/>
            <a:ext cx="1386063" cy="1468038"/>
          </a:xfrm>
          <a:prstGeom prst="ca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dirty="0"/>
              <a:t>DATASET</a:t>
            </a:r>
          </a:p>
          <a:p>
            <a:pPr algn="ctr"/>
            <a:r>
              <a:rPr lang="x-none" sz="1400" b="1" dirty="0">
                <a:solidFill>
                  <a:srgbClr val="92D050"/>
                </a:solidFill>
              </a:rPr>
              <a:t>MÓN ĂN</a:t>
            </a:r>
          </a:p>
          <a:p>
            <a:pPr algn="ctr"/>
            <a:r>
              <a:rPr lang="x-none" sz="1400" b="1" dirty="0">
                <a:solidFill>
                  <a:srgbClr val="FFFF00"/>
                </a:solidFill>
              </a:rPr>
              <a:t>(NGUYÊN LIỆU)</a:t>
            </a:r>
          </a:p>
        </p:txBody>
      </p:sp>
      <p:pic>
        <p:nvPicPr>
          <p:cNvPr id="34" name="Picture 7" descr="Cách nấu bún riêu cua đồng đậm đà, thơm ngon và chuẩn vị | TIKI">
            <a:extLst>
              <a:ext uri="{FF2B5EF4-FFF2-40B4-BE49-F238E27FC236}">
                <a16:creationId xmlns:a16="http://schemas.microsoft.com/office/drawing/2014/main" id="{1196E265-B8E5-155D-B190-690D50B93E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46" t="71110" r="57870" b="15939"/>
          <a:stretch/>
        </p:blipFill>
        <p:spPr bwMode="auto">
          <a:xfrm>
            <a:off x="3726400" y="3394393"/>
            <a:ext cx="324677" cy="352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7" descr="Cách nấu bún riêu cua đồng đậm đà, thơm ngon và chuẩn vị | TIKI">
            <a:extLst>
              <a:ext uri="{FF2B5EF4-FFF2-40B4-BE49-F238E27FC236}">
                <a16:creationId xmlns:a16="http://schemas.microsoft.com/office/drawing/2014/main" id="{32699930-F7E8-0719-57F9-676E2F2CBE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4" t="31423" r="51810" b="49496"/>
          <a:stretch/>
        </p:blipFill>
        <p:spPr bwMode="auto">
          <a:xfrm>
            <a:off x="2799927" y="3310868"/>
            <a:ext cx="729205" cy="52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7" descr="Cách nấu bún riêu cua đồng đậm đà, thơm ngon và chuẩn vị | TIKI">
            <a:extLst>
              <a:ext uri="{FF2B5EF4-FFF2-40B4-BE49-F238E27FC236}">
                <a16:creationId xmlns:a16="http://schemas.microsoft.com/office/drawing/2014/main" id="{61EA7A8B-A5C7-2962-46C0-2E5F46A1F4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0" t="77557" r="70270" b="8891"/>
          <a:stretch/>
        </p:blipFill>
        <p:spPr bwMode="auto">
          <a:xfrm>
            <a:off x="4240920" y="3392985"/>
            <a:ext cx="416688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7" descr="Cách nấu bún riêu cua đồng đậm đà, thơm ngon và chuẩn vị | TIKI">
            <a:extLst>
              <a:ext uri="{FF2B5EF4-FFF2-40B4-BE49-F238E27FC236}">
                <a16:creationId xmlns:a16="http://schemas.microsoft.com/office/drawing/2014/main" id="{BA05069C-AF23-7776-C6F8-D6054748E2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8" t="47552" r="74020" b="27197"/>
          <a:stretch/>
        </p:blipFill>
        <p:spPr bwMode="auto">
          <a:xfrm>
            <a:off x="4803187" y="3221825"/>
            <a:ext cx="323184" cy="61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7" descr="Cách nấu bún riêu cua đồng đậm đà, thơm ngon và chuẩn vị | TIKI">
            <a:extLst>
              <a:ext uri="{FF2B5EF4-FFF2-40B4-BE49-F238E27FC236}">
                <a16:creationId xmlns:a16="http://schemas.microsoft.com/office/drawing/2014/main" id="{7B864DA4-A655-8E00-446D-F5BFC6DA8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7" t="44157" r="84913" b="27091"/>
          <a:stretch/>
        </p:blipFill>
        <p:spPr bwMode="auto">
          <a:xfrm>
            <a:off x="5369396" y="3139106"/>
            <a:ext cx="416687" cy="78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7" descr="Cách nấu bún riêu cua đồng đậm đà, thơm ngon và chuẩn vị | TIKI">
            <a:extLst>
              <a:ext uri="{FF2B5EF4-FFF2-40B4-BE49-F238E27FC236}">
                <a16:creationId xmlns:a16="http://schemas.microsoft.com/office/drawing/2014/main" id="{E2A4280C-F280-ADD5-495F-801E060756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3" t="65857" r="76672" b="17638"/>
          <a:stretch/>
        </p:blipFill>
        <p:spPr bwMode="auto">
          <a:xfrm>
            <a:off x="5993743" y="3336265"/>
            <a:ext cx="416688" cy="38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Left Bracket 40">
            <a:extLst>
              <a:ext uri="{FF2B5EF4-FFF2-40B4-BE49-F238E27FC236}">
                <a16:creationId xmlns:a16="http://schemas.microsoft.com/office/drawing/2014/main" id="{AF5A9253-DFCB-B6F7-F325-2C942DC547B6}"/>
              </a:ext>
            </a:extLst>
          </p:cNvPr>
          <p:cNvSpPr/>
          <p:nvPr/>
        </p:nvSpPr>
        <p:spPr>
          <a:xfrm>
            <a:off x="2496863" y="3139106"/>
            <a:ext cx="113222" cy="783557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42" name="Left Bracket 41">
            <a:extLst>
              <a:ext uri="{FF2B5EF4-FFF2-40B4-BE49-F238E27FC236}">
                <a16:creationId xmlns:a16="http://schemas.microsoft.com/office/drawing/2014/main" id="{832744FA-0C39-6910-F85E-CCDF12E2B268}"/>
              </a:ext>
            </a:extLst>
          </p:cNvPr>
          <p:cNvSpPr/>
          <p:nvPr/>
        </p:nvSpPr>
        <p:spPr>
          <a:xfrm flipH="1">
            <a:off x="6457950" y="3079021"/>
            <a:ext cx="113221" cy="783557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72C35F5-1A03-32F0-BDE7-9C15C678CC71}"/>
              </a:ext>
            </a:extLst>
          </p:cNvPr>
          <p:cNvSpPr/>
          <p:nvPr/>
        </p:nvSpPr>
        <p:spPr>
          <a:xfrm>
            <a:off x="1075757" y="3344104"/>
            <a:ext cx="94564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VECTOR</a:t>
            </a:r>
            <a:endParaRPr lang="en-US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D7BDDB6C-64EA-CC65-3F9F-C08DB8942675}"/>
              </a:ext>
            </a:extLst>
          </p:cNvPr>
          <p:cNvSpPr/>
          <p:nvPr/>
        </p:nvSpPr>
        <p:spPr>
          <a:xfrm rot="5400000">
            <a:off x="4370233" y="2829719"/>
            <a:ext cx="323380" cy="2351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D086C848-7F7F-DBFD-FFA4-60212C2A8423}"/>
              </a:ext>
            </a:extLst>
          </p:cNvPr>
          <p:cNvSpPr/>
          <p:nvPr/>
        </p:nvSpPr>
        <p:spPr>
          <a:xfrm flipH="1">
            <a:off x="5774357" y="4960057"/>
            <a:ext cx="491351" cy="2614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C69E56D-D9D7-9F1F-6D68-014A25F15A20}"/>
              </a:ext>
            </a:extLst>
          </p:cNvPr>
          <p:cNvSpPr/>
          <p:nvPr/>
        </p:nvSpPr>
        <p:spPr>
          <a:xfrm>
            <a:off x="6298058" y="4258964"/>
            <a:ext cx="100380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u="sng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Ư</a:t>
            </a:r>
            <a:r>
              <a:rPr lang="en-US" b="1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 TIÊN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266E4DB-E10F-6A65-0FDC-5E1DC6AA29EB}"/>
              </a:ext>
            </a:extLst>
          </p:cNvPr>
          <p:cNvSpPr/>
          <p:nvPr/>
        </p:nvSpPr>
        <p:spPr>
          <a:xfrm>
            <a:off x="6394238" y="4772699"/>
            <a:ext cx="81144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u="sng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b="1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HÍNH</a:t>
            </a:r>
            <a:endParaRPr lang="en-US" b="1" cap="none" spc="0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4707342-1C68-82B5-FF0F-20F1E3A5EF03}"/>
              </a:ext>
            </a:extLst>
          </p:cNvPr>
          <p:cNvSpPr/>
          <p:nvPr/>
        </p:nvSpPr>
        <p:spPr>
          <a:xfrm>
            <a:off x="6497632" y="5295045"/>
            <a:ext cx="60465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u="sng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</a:t>
            </a:r>
            <a:r>
              <a:rPr lang="en-US" b="1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HỤ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6F0826A-D3BC-041C-4F46-CFCC51FA89C8}"/>
              </a:ext>
            </a:extLst>
          </p:cNvPr>
          <p:cNvSpPr/>
          <p:nvPr/>
        </p:nvSpPr>
        <p:spPr>
          <a:xfrm>
            <a:off x="6443919" y="5801608"/>
            <a:ext cx="231775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PHÂN TẦNG / THỨ TỰ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7F88288-8CF9-C07B-E876-5966BEB1050E}"/>
              </a:ext>
            </a:extLst>
          </p:cNvPr>
          <p:cNvSpPr/>
          <p:nvPr/>
        </p:nvSpPr>
        <p:spPr>
          <a:xfrm>
            <a:off x="4042789" y="4484161"/>
            <a:ext cx="1410899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COMPUTING</a:t>
            </a:r>
          </a:p>
          <a:p>
            <a:pPr algn="ctr"/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</a:t>
            </a:r>
            <a:r>
              <a:rPr lang="en-US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Reciprocal /</a:t>
            </a:r>
          </a:p>
          <a:p>
            <a:pPr algn="ctr"/>
            <a:r>
              <a:rPr lang="en-US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Bidirectional</a:t>
            </a:r>
          </a:p>
          <a:p>
            <a:pPr algn="ctr"/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Distance”</a:t>
            </a: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AE587020-6E6E-E972-178F-D29AE63C442E}"/>
              </a:ext>
            </a:extLst>
          </p:cNvPr>
          <p:cNvSpPr/>
          <p:nvPr/>
        </p:nvSpPr>
        <p:spPr>
          <a:xfrm flipH="1">
            <a:off x="3722120" y="5001903"/>
            <a:ext cx="283683" cy="168012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F1978037-F21F-970C-7D4D-ADD54A30E1DE}"/>
              </a:ext>
            </a:extLst>
          </p:cNvPr>
          <p:cNvSpPr/>
          <p:nvPr/>
        </p:nvSpPr>
        <p:spPr>
          <a:xfrm rot="5400000">
            <a:off x="4389270" y="4028830"/>
            <a:ext cx="323380" cy="2351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83A63636-4D02-CC43-191D-97ABA05812A2}"/>
              </a:ext>
            </a:extLst>
          </p:cNvPr>
          <p:cNvSpPr/>
          <p:nvPr/>
        </p:nvSpPr>
        <p:spPr>
          <a:xfrm rot="10800000">
            <a:off x="2039185" y="4973236"/>
            <a:ext cx="323380" cy="2351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E393019-B9DC-8CC2-1AD4-ECB6C5B73840}"/>
              </a:ext>
            </a:extLst>
          </p:cNvPr>
          <p:cNvSpPr/>
          <p:nvPr/>
        </p:nvSpPr>
        <p:spPr>
          <a:xfrm>
            <a:off x="507940" y="4852184"/>
            <a:ext cx="129484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 err="1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Tên</a:t>
            </a:r>
            <a:r>
              <a:rPr lang="en-US" b="1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b="1" dirty="0" err="1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món</a:t>
            </a:r>
            <a:r>
              <a:rPr lang="en-US" b="1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b="1" dirty="0" err="1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ăn</a:t>
            </a:r>
            <a:endParaRPr lang="en-US" b="1" cap="none" spc="0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B4DE4FF-8872-148C-48F4-10F1D564AD23}"/>
              </a:ext>
            </a:extLst>
          </p:cNvPr>
          <p:cNvSpPr/>
          <p:nvPr/>
        </p:nvSpPr>
        <p:spPr>
          <a:xfrm>
            <a:off x="3242213" y="5810688"/>
            <a:ext cx="183447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D2D ALGORITHM</a:t>
            </a:r>
            <a:endParaRPr lang="en-US" b="1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Cloud 60">
            <a:extLst>
              <a:ext uri="{FF2B5EF4-FFF2-40B4-BE49-F238E27FC236}">
                <a16:creationId xmlns:a16="http://schemas.microsoft.com/office/drawing/2014/main" id="{F6C5F43A-8F1E-A930-5C0F-B77A2D95C0E6}"/>
              </a:ext>
            </a:extLst>
          </p:cNvPr>
          <p:cNvSpPr/>
          <p:nvPr/>
        </p:nvSpPr>
        <p:spPr>
          <a:xfrm>
            <a:off x="716448" y="5857754"/>
            <a:ext cx="1969603" cy="809984"/>
          </a:xfrm>
          <a:prstGeom prst="cloud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b="1" dirty="0">
                <a:solidFill>
                  <a:srgbClr val="C00000"/>
                </a:solidFill>
              </a:rPr>
              <a:t>1-NN MỞ RỘNG</a:t>
            </a:r>
          </a:p>
        </p:txBody>
      </p:sp>
      <p:sp>
        <p:nvSpPr>
          <p:cNvPr id="63" name="7-Point Star 62">
            <a:extLst>
              <a:ext uri="{FF2B5EF4-FFF2-40B4-BE49-F238E27FC236}">
                <a16:creationId xmlns:a16="http://schemas.microsoft.com/office/drawing/2014/main" id="{BB05EE85-73A9-C817-597A-061125E26489}"/>
              </a:ext>
            </a:extLst>
          </p:cNvPr>
          <p:cNvSpPr/>
          <p:nvPr/>
        </p:nvSpPr>
        <p:spPr>
          <a:xfrm>
            <a:off x="2200874" y="4062714"/>
            <a:ext cx="599053" cy="507490"/>
          </a:xfrm>
          <a:prstGeom prst="star7">
            <a:avLst/>
          </a:prstGeom>
          <a:solidFill>
            <a:srgbClr val="FF0000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072" name="7-Point Star 3071">
            <a:extLst>
              <a:ext uri="{FF2B5EF4-FFF2-40B4-BE49-F238E27FC236}">
                <a16:creationId xmlns:a16="http://schemas.microsoft.com/office/drawing/2014/main" id="{B3C885D8-49A8-FDB5-6DFA-614F9596A881}"/>
              </a:ext>
            </a:extLst>
          </p:cNvPr>
          <p:cNvSpPr/>
          <p:nvPr/>
        </p:nvSpPr>
        <p:spPr>
          <a:xfrm>
            <a:off x="6669744" y="1290767"/>
            <a:ext cx="535935" cy="386281"/>
          </a:xfrm>
          <a:prstGeom prst="star7">
            <a:avLst/>
          </a:prstGeom>
          <a:solidFill>
            <a:srgbClr val="FF0000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3073" name="Rectangle 3072">
            <a:extLst>
              <a:ext uri="{FF2B5EF4-FFF2-40B4-BE49-F238E27FC236}">
                <a16:creationId xmlns:a16="http://schemas.microsoft.com/office/drawing/2014/main" id="{E1CF3824-5CD8-3BF5-3E65-B0F2AEB6A1C3}"/>
              </a:ext>
            </a:extLst>
          </p:cNvPr>
          <p:cNvSpPr/>
          <p:nvPr/>
        </p:nvSpPr>
        <p:spPr>
          <a:xfrm>
            <a:off x="7197633" y="1344281"/>
            <a:ext cx="194636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ĐÓNG GÓP CHÍNH</a:t>
            </a:r>
            <a:endParaRPr lang="en-US" b="1" cap="none" spc="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74" name="Rectangle 3073">
            <a:extLst>
              <a:ext uri="{FF2B5EF4-FFF2-40B4-BE49-F238E27FC236}">
                <a16:creationId xmlns:a16="http://schemas.microsoft.com/office/drawing/2014/main" id="{B68AAC7C-2362-D3C9-4E1B-4B394AA25671}"/>
              </a:ext>
            </a:extLst>
          </p:cNvPr>
          <p:cNvSpPr/>
          <p:nvPr/>
        </p:nvSpPr>
        <p:spPr>
          <a:xfrm>
            <a:off x="308914" y="108382"/>
            <a:ext cx="27939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PROPOSAL METHOD</a:t>
            </a:r>
          </a:p>
        </p:txBody>
      </p:sp>
    </p:spTree>
    <p:extLst>
      <p:ext uri="{BB962C8B-B14F-4D97-AF65-F5344CB8AC3E}">
        <p14:creationId xmlns:p14="http://schemas.microsoft.com/office/powerpoint/2010/main" val="3528635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A2AD276-7469-FF6C-6D39-1F17F7B3BF36}"/>
              </a:ext>
            </a:extLst>
          </p:cNvPr>
          <p:cNvSpPr/>
          <p:nvPr/>
        </p:nvSpPr>
        <p:spPr>
          <a:xfrm>
            <a:off x="0" y="6644081"/>
            <a:ext cx="9144000" cy="213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EE7E6-5965-8F03-453D-FA5DA2CF23D5}"/>
              </a:ext>
            </a:extLst>
          </p:cNvPr>
          <p:cNvSpPr/>
          <p:nvPr/>
        </p:nvSpPr>
        <p:spPr>
          <a:xfrm>
            <a:off x="0" y="945949"/>
            <a:ext cx="7021585" cy="527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287276-D529-A98E-1BCB-9F1062C3E421}"/>
              </a:ext>
            </a:extLst>
          </p:cNvPr>
          <p:cNvSpPr/>
          <p:nvPr/>
        </p:nvSpPr>
        <p:spPr>
          <a:xfrm>
            <a:off x="326671" y="489239"/>
            <a:ext cx="211711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Framework in Detail</a:t>
            </a:r>
          </a:p>
        </p:txBody>
      </p:sp>
      <p:pic>
        <p:nvPicPr>
          <p:cNvPr id="27" name="Picture 4" descr="FAIR - Fundamental And Applied IT Research">
            <a:extLst>
              <a:ext uri="{FF2B5EF4-FFF2-40B4-BE49-F238E27FC236}">
                <a16:creationId xmlns:a16="http://schemas.microsoft.com/office/drawing/2014/main" id="{A346E81C-B4CC-1F44-A681-24DFD7D1C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859" y="164164"/>
            <a:ext cx="1386063" cy="60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77F6A2D6-9C0C-A1FD-CD9F-F84D312BA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46CCB-8CFC-43BB-A0CF-FA970B4C3E7B}" type="slidenum">
              <a:rPr lang="en-US" smtClean="0"/>
              <a:t>8</a:t>
            </a:fld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8DAA2-4696-EFA6-7776-0C3FA9DAD3A2}"/>
              </a:ext>
            </a:extLst>
          </p:cNvPr>
          <p:cNvSpPr/>
          <p:nvPr/>
        </p:nvSpPr>
        <p:spPr>
          <a:xfrm>
            <a:off x="308914" y="108382"/>
            <a:ext cx="27939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PROPOSAL METHOD</a:t>
            </a:r>
          </a:p>
        </p:txBody>
      </p:sp>
      <p:grpSp>
        <p:nvGrpSpPr>
          <p:cNvPr id="98" name="Group 97"/>
          <p:cNvGrpSpPr/>
          <p:nvPr/>
        </p:nvGrpSpPr>
        <p:grpSpPr>
          <a:xfrm>
            <a:off x="5458931" y="13361"/>
            <a:ext cx="1379389" cy="582091"/>
            <a:chOff x="5458931" y="13361"/>
            <a:chExt cx="1379389" cy="582091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7034799-D01E-C173-F0D2-1E3E450CAF09}"/>
                </a:ext>
              </a:extLst>
            </p:cNvPr>
            <p:cNvSpPr txBox="1"/>
            <p:nvPr/>
          </p:nvSpPr>
          <p:spPr>
            <a:xfrm>
              <a:off x="5458931" y="13361"/>
              <a:ext cx="13793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ln/>
                  <a:solidFill>
                    <a:schemeClr val="accent6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VIFLAVOR</a:t>
              </a:r>
              <a:endParaRPr lang="en-US" dirty="0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1943F01C-3151-96C7-8422-8D2271A426D4}"/>
                </a:ext>
              </a:extLst>
            </p:cNvPr>
            <p:cNvSpPr/>
            <p:nvPr/>
          </p:nvSpPr>
          <p:spPr>
            <a:xfrm>
              <a:off x="5556844" y="372859"/>
              <a:ext cx="217513" cy="217513"/>
            </a:xfrm>
            <a:prstGeom prst="ellipse">
              <a:avLst/>
            </a:prstGeom>
            <a:solidFill>
              <a:srgbClr val="4472C4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EDD03CE-DFDC-1E2F-26B5-7535C5E09506}"/>
                </a:ext>
              </a:extLst>
            </p:cNvPr>
            <p:cNvSpPr/>
            <p:nvPr/>
          </p:nvSpPr>
          <p:spPr>
            <a:xfrm>
              <a:off x="5823407" y="377939"/>
              <a:ext cx="217513" cy="217513"/>
            </a:xfrm>
            <a:prstGeom prst="ellipse">
              <a:avLst/>
            </a:pr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6D9AE5B1-F300-58F9-14DD-21DB58FE9C95}"/>
                </a:ext>
              </a:extLst>
            </p:cNvPr>
            <p:cNvSpPr/>
            <p:nvPr/>
          </p:nvSpPr>
          <p:spPr>
            <a:xfrm>
              <a:off x="6089207" y="372859"/>
              <a:ext cx="217513" cy="217513"/>
            </a:xfrm>
            <a:prstGeom prst="ellipse">
              <a:avLst/>
            </a:prstGeom>
            <a:solidFill>
              <a:srgbClr val="70AD47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39CE2DD9-888B-76A8-E76C-A4EA98EB62C8}"/>
                </a:ext>
              </a:extLst>
            </p:cNvPr>
            <p:cNvSpPr/>
            <p:nvPr/>
          </p:nvSpPr>
          <p:spPr>
            <a:xfrm>
              <a:off x="6355007" y="372859"/>
              <a:ext cx="217513" cy="217513"/>
            </a:xfrm>
            <a:prstGeom prst="ellipse">
              <a:avLst/>
            </a:prstGeom>
            <a:solidFill>
              <a:srgbClr val="00B050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E92D9080-5065-3067-75A3-79A706AB305D}"/>
                </a:ext>
              </a:extLst>
            </p:cNvPr>
            <p:cNvSpPr/>
            <p:nvPr/>
          </p:nvSpPr>
          <p:spPr>
            <a:xfrm>
              <a:off x="6620807" y="372170"/>
              <a:ext cx="217513" cy="217513"/>
            </a:xfrm>
            <a:prstGeom prst="ellipse">
              <a:avLst/>
            </a:prstGeom>
            <a:solidFill>
              <a:srgbClr val="70AD47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190" y="1098204"/>
            <a:ext cx="5395619" cy="554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206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A2AD276-7469-FF6C-6D39-1F17F7B3BF36}"/>
              </a:ext>
            </a:extLst>
          </p:cNvPr>
          <p:cNvSpPr/>
          <p:nvPr/>
        </p:nvSpPr>
        <p:spPr>
          <a:xfrm>
            <a:off x="0" y="6644081"/>
            <a:ext cx="9144000" cy="213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EE7E6-5965-8F03-453D-FA5DA2CF23D5}"/>
              </a:ext>
            </a:extLst>
          </p:cNvPr>
          <p:cNvSpPr/>
          <p:nvPr/>
        </p:nvSpPr>
        <p:spPr>
          <a:xfrm>
            <a:off x="0" y="945949"/>
            <a:ext cx="7021585" cy="527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287276-D529-A98E-1BCB-9F1062C3E421}"/>
              </a:ext>
            </a:extLst>
          </p:cNvPr>
          <p:cNvSpPr/>
          <p:nvPr/>
        </p:nvSpPr>
        <p:spPr>
          <a:xfrm>
            <a:off x="308914" y="491643"/>
            <a:ext cx="162140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Collect Dataset</a:t>
            </a:r>
          </a:p>
        </p:txBody>
      </p:sp>
      <p:pic>
        <p:nvPicPr>
          <p:cNvPr id="27" name="Picture 4" descr="FAIR - Fundamental And Applied IT Research">
            <a:extLst>
              <a:ext uri="{FF2B5EF4-FFF2-40B4-BE49-F238E27FC236}">
                <a16:creationId xmlns:a16="http://schemas.microsoft.com/office/drawing/2014/main" id="{A346E81C-B4CC-1F44-A681-24DFD7D1C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859" y="164164"/>
            <a:ext cx="1386063" cy="60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77F6A2D6-9C0C-A1FD-CD9F-F84D312BA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46CCB-8CFC-43BB-A0CF-FA970B4C3E7B}" type="slidenum">
              <a:rPr lang="en-US" smtClean="0"/>
              <a:t>9</a:t>
            </a:fld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58DAA2-4696-EFA6-7776-0C3FA9DAD3A2}"/>
              </a:ext>
            </a:extLst>
          </p:cNvPr>
          <p:cNvSpPr/>
          <p:nvPr/>
        </p:nvSpPr>
        <p:spPr>
          <a:xfrm>
            <a:off x="308914" y="108382"/>
            <a:ext cx="27939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PROPOSAL METHOD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5458931" y="13361"/>
            <a:ext cx="1379389" cy="582091"/>
            <a:chOff x="5458931" y="13361"/>
            <a:chExt cx="1379389" cy="58209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7034799-D01E-C173-F0D2-1E3E450CAF09}"/>
                </a:ext>
              </a:extLst>
            </p:cNvPr>
            <p:cNvSpPr txBox="1"/>
            <p:nvPr/>
          </p:nvSpPr>
          <p:spPr>
            <a:xfrm>
              <a:off x="5458931" y="13361"/>
              <a:ext cx="13793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ln/>
                  <a:solidFill>
                    <a:schemeClr val="accent6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VIFLAVOR</a:t>
              </a:r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943F01C-3151-96C7-8422-8D2271A426D4}"/>
                </a:ext>
              </a:extLst>
            </p:cNvPr>
            <p:cNvSpPr/>
            <p:nvPr/>
          </p:nvSpPr>
          <p:spPr>
            <a:xfrm>
              <a:off x="5556844" y="372859"/>
              <a:ext cx="217513" cy="217513"/>
            </a:xfrm>
            <a:prstGeom prst="ellipse">
              <a:avLst/>
            </a:prstGeom>
            <a:solidFill>
              <a:srgbClr val="4472C4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EDD03CE-DFDC-1E2F-26B5-7535C5E09506}"/>
                </a:ext>
              </a:extLst>
            </p:cNvPr>
            <p:cNvSpPr/>
            <p:nvPr/>
          </p:nvSpPr>
          <p:spPr>
            <a:xfrm>
              <a:off x="5823407" y="377939"/>
              <a:ext cx="217513" cy="217513"/>
            </a:xfrm>
            <a:prstGeom prst="ellipse">
              <a:avLst/>
            </a:pr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D9AE5B1-F300-58F9-14DD-21DB58FE9C95}"/>
                </a:ext>
              </a:extLst>
            </p:cNvPr>
            <p:cNvSpPr/>
            <p:nvPr/>
          </p:nvSpPr>
          <p:spPr>
            <a:xfrm>
              <a:off x="6089207" y="372859"/>
              <a:ext cx="217513" cy="217513"/>
            </a:xfrm>
            <a:prstGeom prst="ellipse">
              <a:avLst/>
            </a:prstGeom>
            <a:solidFill>
              <a:srgbClr val="70AD47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9CE2DD9-888B-76A8-E76C-A4EA98EB62C8}"/>
                </a:ext>
              </a:extLst>
            </p:cNvPr>
            <p:cNvSpPr/>
            <p:nvPr/>
          </p:nvSpPr>
          <p:spPr>
            <a:xfrm>
              <a:off x="6355007" y="372859"/>
              <a:ext cx="217513" cy="217513"/>
            </a:xfrm>
            <a:prstGeom prst="ellipse">
              <a:avLst/>
            </a:prstGeom>
            <a:solidFill>
              <a:srgbClr val="00B050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2D9080-5065-3067-75A3-79A706AB305D}"/>
                </a:ext>
              </a:extLst>
            </p:cNvPr>
            <p:cNvSpPr/>
            <p:nvPr/>
          </p:nvSpPr>
          <p:spPr>
            <a:xfrm>
              <a:off x="6620807" y="372170"/>
              <a:ext cx="217513" cy="217513"/>
            </a:xfrm>
            <a:prstGeom prst="ellipse">
              <a:avLst/>
            </a:prstGeom>
            <a:solidFill>
              <a:srgbClr val="70AD47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673" y="1020060"/>
            <a:ext cx="5856515" cy="218452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82400" y="1244236"/>
            <a:ext cx="19286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sz="2400" b="1" dirty="0">
                <a:solidFill>
                  <a:schemeClr val="accent2">
                    <a:lumMod val="50000"/>
                  </a:schemeClr>
                </a:solidFill>
              </a:rPr>
              <a:t>14 món ăn </a:t>
            </a:r>
          </a:p>
          <a:p>
            <a:pPr algn="ctr"/>
            <a:r>
              <a:rPr lang="vi-VN" sz="2400" dirty="0">
                <a:solidFill>
                  <a:schemeClr val="accent2">
                    <a:lumMod val="50000"/>
                  </a:schemeClr>
                </a:solidFill>
              </a:rPr>
              <a:t>đặc sản </a:t>
            </a:r>
          </a:p>
          <a:p>
            <a:pPr algn="ctr"/>
            <a:r>
              <a:rPr lang="vi-VN" sz="2400" dirty="0">
                <a:solidFill>
                  <a:schemeClr val="accent2">
                    <a:lumMod val="50000"/>
                  </a:schemeClr>
                </a:solidFill>
              </a:rPr>
              <a:t>Việt Nam</a:t>
            </a:r>
          </a:p>
        </p:txBody>
      </p:sp>
      <p:pic>
        <p:nvPicPr>
          <p:cNvPr id="1026" name="Picture 2" descr="Download Google Logo, Google, Google Icon. Royalty-Free Vector Graphic -  Pixaba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46" y="3351067"/>
            <a:ext cx="976009" cy="99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FA89809-2B7F-1838-1AD5-37C50EDD1D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9372612"/>
                  </p:ext>
                </p:extLst>
              </p:nvPr>
            </p:nvGraphicFramePr>
            <p:xfrm>
              <a:off x="2411021" y="3225904"/>
              <a:ext cx="5955231" cy="331301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49243">
                      <a:extLst>
                        <a:ext uri="{9D8B030D-6E8A-4147-A177-3AD203B41FA5}">
                          <a16:colId xmlns:a16="http://schemas.microsoft.com/office/drawing/2014/main" val="70260340"/>
                        </a:ext>
                      </a:extLst>
                    </a:gridCol>
                    <a:gridCol w="1037580">
                      <a:extLst>
                        <a:ext uri="{9D8B030D-6E8A-4147-A177-3AD203B41FA5}">
                          <a16:colId xmlns:a16="http://schemas.microsoft.com/office/drawing/2014/main" val="2375916259"/>
                        </a:ext>
                      </a:extLst>
                    </a:gridCol>
                    <a:gridCol w="893355">
                      <a:extLst>
                        <a:ext uri="{9D8B030D-6E8A-4147-A177-3AD203B41FA5}">
                          <a16:colId xmlns:a16="http://schemas.microsoft.com/office/drawing/2014/main" val="1615193672"/>
                        </a:ext>
                      </a:extLst>
                    </a:gridCol>
                    <a:gridCol w="1091489">
                      <a:extLst>
                        <a:ext uri="{9D8B030D-6E8A-4147-A177-3AD203B41FA5}">
                          <a16:colId xmlns:a16="http://schemas.microsoft.com/office/drawing/2014/main" val="1527350005"/>
                        </a:ext>
                      </a:extLst>
                    </a:gridCol>
                    <a:gridCol w="798138">
                      <a:extLst>
                        <a:ext uri="{9D8B030D-6E8A-4147-A177-3AD203B41FA5}">
                          <a16:colId xmlns:a16="http://schemas.microsoft.com/office/drawing/2014/main" val="984351381"/>
                        </a:ext>
                      </a:extLst>
                    </a:gridCol>
                    <a:gridCol w="694520">
                      <a:extLst>
                        <a:ext uri="{9D8B030D-6E8A-4147-A177-3AD203B41FA5}">
                          <a16:colId xmlns:a16="http://schemas.microsoft.com/office/drawing/2014/main" val="2621040759"/>
                        </a:ext>
                      </a:extLst>
                    </a:gridCol>
                    <a:gridCol w="595803">
                      <a:extLst>
                        <a:ext uri="{9D8B030D-6E8A-4147-A177-3AD203B41FA5}">
                          <a16:colId xmlns:a16="http://schemas.microsoft.com/office/drawing/2014/main" val="3145162690"/>
                        </a:ext>
                      </a:extLst>
                    </a:gridCol>
                    <a:gridCol w="595103">
                      <a:extLst>
                        <a:ext uri="{9D8B030D-6E8A-4147-A177-3AD203B41FA5}">
                          <a16:colId xmlns:a16="http://schemas.microsoft.com/office/drawing/2014/main" val="1903133586"/>
                        </a:ext>
                      </a:extLst>
                    </a:gridCol>
                  </a:tblGrid>
                  <a:tr h="22073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vi-VN" sz="700">
                                    <a:effectLst/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Món ăn</a:t>
                          </a:r>
                          <a:r>
                            <a:rPr lang="en-US" sz="700">
                              <a:effectLst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x-none" sz="7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sz="7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vi-VN" sz="700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vi-VN" sz="7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vi-VN" sz="700">
                              <a:effectLst/>
                            </a:rPr>
                            <a:t> 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>
                              <a:effectLst/>
                            </a:rPr>
                            <a:t>NL</a:t>
                          </a:r>
                          <a:r>
                            <a:rPr lang="vi-VN" sz="700">
                              <a:effectLst/>
                            </a:rPr>
                            <a:t> ưu tiên </a:t>
                          </a:r>
                          <a14:m>
                            <m:oMath xmlns:m="http://schemas.openxmlformats.org/officeDocument/2006/math">
                              <m:r>
                                <a:rPr lang="en-US" sz="7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x-none" sz="7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sz="700">
                                      <a:effectLst/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vi-VN" sz="700">
                                      <a:effectLst/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sub>
                              </m:sSub>
                              <m:r>
                                <a:rPr lang="vi-VN" sz="7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>
                              <a:effectLst/>
                            </a:rPr>
                            <a:t>NL</a:t>
                          </a:r>
                          <a:r>
                            <a:rPr lang="vi-VN" sz="700">
                              <a:effectLst/>
                            </a:rPr>
                            <a:t> chính </a:t>
                          </a:r>
                          <a14:m>
                            <m:oMath xmlns:m="http://schemas.openxmlformats.org/officeDocument/2006/math">
                              <m:r>
                                <a:rPr lang="en-US" sz="7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x-none" sz="7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sz="700">
                                      <a:effectLst/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vi-VN" sz="700">
                                      <a:effectLst/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r>
                                <a:rPr lang="vi-VN" sz="7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>
                              <a:effectLst/>
                            </a:rPr>
                            <a:t>NL</a:t>
                          </a:r>
                          <a:r>
                            <a:rPr lang="vi-VN" sz="700">
                              <a:effectLst/>
                            </a:rPr>
                            <a:t> phụ </a:t>
                          </a:r>
                          <a14:m>
                            <m:oMath xmlns:m="http://schemas.openxmlformats.org/officeDocument/2006/math">
                              <m:r>
                                <a:rPr lang="en-US" sz="7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x-none" sz="7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sz="700">
                                      <a:effectLst/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vi-VN" sz="700">
                                      <a:effectLst/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vi-VN" sz="7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Tỉnh thành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650">
                              <a:effectLst/>
                            </a:rPr>
                            <a:t>SL cho phát hiện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SL cho </a:t>
                          </a:r>
                          <a:endParaRPr lang="x-none" sz="1000">
                            <a:effectLst/>
                          </a:endParaRPr>
                        </a:p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Phân lớp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139056551"/>
                      </a:ext>
                    </a:extLst>
                  </a:tr>
                  <a:tr h="1103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1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Bún cá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Bún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Cá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Tôm, rau răm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An Giang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147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91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87210397"/>
                      </a:ext>
                    </a:extLst>
                  </a:tr>
                  <a:tr h="2207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2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Hủ tiếu Mỹ Tho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Bủ tiếu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Thịt băm, thịt heo, gan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Trứng, tôm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Tiền Giang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195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46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901145126"/>
                      </a:ext>
                    </a:extLst>
                  </a:tr>
                  <a:tr h="2207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3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Bún nước lèo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Bún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Cá, tôm, thịt heo quay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Rau răm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Sóc Trăng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163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94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86093898"/>
                      </a:ext>
                    </a:extLst>
                  </a:tr>
                  <a:tr h="2207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4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vi-VN" sz="700">
                              <a:effectLst/>
                            </a:rPr>
                            <a:t>Cơm tấm Long Xuyên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Cơm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Sườn, bì, trứng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Dưa chua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An Giang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206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159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53707504"/>
                      </a:ext>
                    </a:extLst>
                  </a:tr>
                  <a:tr h="1103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5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Bún hải sản bề bề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Bún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Tôm tít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Tôm, mực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Vũng Tàu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215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144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505137709"/>
                      </a:ext>
                    </a:extLst>
                  </a:tr>
                  <a:tr h="1103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6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Bánh hỏi heo quay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Bánh hỏi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Thịt heo quay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 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Cần Thơ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140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81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935908843"/>
                      </a:ext>
                    </a:extLst>
                  </a:tr>
                  <a:tr h="1103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7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Cơm gà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Cơm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Thịt gà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Rau răm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Quảng Nam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190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132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399574574"/>
                      </a:ext>
                    </a:extLst>
                  </a:tr>
                  <a:tr h="1103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8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Cao lầu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Mì, thịt heo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Bánh đa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 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Quảng Nam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184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128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107922544"/>
                      </a:ext>
                    </a:extLst>
                  </a:tr>
                  <a:tr h="3311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9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Mì Quảng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Mì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Bánh đa, trứng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Thịt gà, thịt heo, cá, tôm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Quảng Nam, Đà Nẵng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165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117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89350632"/>
                      </a:ext>
                    </a:extLst>
                  </a:tr>
                  <a:tr h="2207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10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Bún bò Huế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Bún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Thịt bò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 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Thừa Thiên Huế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173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108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91711820"/>
                      </a:ext>
                    </a:extLst>
                  </a:tr>
                  <a:tr h="2207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11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Phở Hà Nội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Phở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Thịt bò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 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Hà Nội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257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141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889674047"/>
                      </a:ext>
                    </a:extLst>
                  </a:tr>
                  <a:tr h="2207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12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Bún mực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Bún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Mực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Tôm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Phú Yên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254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71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532364041"/>
                      </a:ext>
                    </a:extLst>
                  </a:tr>
                  <a:tr h="2207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13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Bún mọc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Bún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Viên mọc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Thịt heo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Hà Nội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150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65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08093044"/>
                      </a:ext>
                    </a:extLst>
                  </a:tr>
                  <a:tr h="3311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14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Bún đậu mắm tôm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Bún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Chả cốm, dồi sụn, đậu hũ, thịt heo, chả giò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 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Hà Nội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176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121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380783757"/>
                      </a:ext>
                    </a:extLst>
                  </a:tr>
                  <a:tr h="2207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15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650">
                              <a:effectLst/>
                            </a:rPr>
                            <a:t>Món khác </a:t>
                          </a:r>
                          <a:r>
                            <a:rPr lang="vi-VN" sz="400">
                              <a:effectLst/>
                            </a:rPr>
                            <a:t>(để lấy nguyên liệu)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 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 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 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 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258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0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31490436"/>
                      </a:ext>
                    </a:extLst>
                  </a:tr>
                  <a:tr h="112339">
                    <a:tc gridSpan="6"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Tổng cộng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x-non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x-non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x-non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x-non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x-non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2,873</a:t>
                          </a:r>
                          <a:endParaRPr lang="x-none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 dirty="0">
                              <a:effectLst/>
                            </a:rPr>
                            <a:t>1,498</a:t>
                          </a:r>
                          <a:endParaRPr lang="x-none" sz="1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5069830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FA89809-2B7F-1838-1AD5-37C50EDD1D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9372612"/>
                  </p:ext>
                </p:extLst>
              </p:nvPr>
            </p:nvGraphicFramePr>
            <p:xfrm>
              <a:off x="2411021" y="3225904"/>
              <a:ext cx="5955231" cy="331301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49243">
                      <a:extLst>
                        <a:ext uri="{9D8B030D-6E8A-4147-A177-3AD203B41FA5}">
                          <a16:colId xmlns:a16="http://schemas.microsoft.com/office/drawing/2014/main" val="70260340"/>
                        </a:ext>
                      </a:extLst>
                    </a:gridCol>
                    <a:gridCol w="1037580">
                      <a:extLst>
                        <a:ext uri="{9D8B030D-6E8A-4147-A177-3AD203B41FA5}">
                          <a16:colId xmlns:a16="http://schemas.microsoft.com/office/drawing/2014/main" val="2375916259"/>
                        </a:ext>
                      </a:extLst>
                    </a:gridCol>
                    <a:gridCol w="893355">
                      <a:extLst>
                        <a:ext uri="{9D8B030D-6E8A-4147-A177-3AD203B41FA5}">
                          <a16:colId xmlns:a16="http://schemas.microsoft.com/office/drawing/2014/main" val="1615193672"/>
                        </a:ext>
                      </a:extLst>
                    </a:gridCol>
                    <a:gridCol w="1091489">
                      <a:extLst>
                        <a:ext uri="{9D8B030D-6E8A-4147-A177-3AD203B41FA5}">
                          <a16:colId xmlns:a16="http://schemas.microsoft.com/office/drawing/2014/main" val="1527350005"/>
                        </a:ext>
                      </a:extLst>
                    </a:gridCol>
                    <a:gridCol w="798138">
                      <a:extLst>
                        <a:ext uri="{9D8B030D-6E8A-4147-A177-3AD203B41FA5}">
                          <a16:colId xmlns:a16="http://schemas.microsoft.com/office/drawing/2014/main" val="984351381"/>
                        </a:ext>
                      </a:extLst>
                    </a:gridCol>
                    <a:gridCol w="694520">
                      <a:extLst>
                        <a:ext uri="{9D8B030D-6E8A-4147-A177-3AD203B41FA5}">
                          <a16:colId xmlns:a16="http://schemas.microsoft.com/office/drawing/2014/main" val="2621040759"/>
                        </a:ext>
                      </a:extLst>
                    </a:gridCol>
                    <a:gridCol w="595803">
                      <a:extLst>
                        <a:ext uri="{9D8B030D-6E8A-4147-A177-3AD203B41FA5}">
                          <a16:colId xmlns:a16="http://schemas.microsoft.com/office/drawing/2014/main" val="3145162690"/>
                        </a:ext>
                      </a:extLst>
                    </a:gridCol>
                    <a:gridCol w="595103">
                      <a:extLst>
                        <a:ext uri="{9D8B030D-6E8A-4147-A177-3AD203B41FA5}">
                          <a16:colId xmlns:a16="http://schemas.microsoft.com/office/drawing/2014/main" val="1903133586"/>
                        </a:ext>
                      </a:extLst>
                    </a:gridCol>
                  </a:tblGrid>
                  <a:tr h="220736"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t="-11765" r="-2260000" b="-146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24390" t="-11765" r="-451220" b="-146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145714" t="-11765" r="-428571" b="-146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200000" t="-11765" r="-248837" b="-146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409524" t="-11765" r="-239683" b="-146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Tỉnh thành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650">
                              <a:effectLst/>
                            </a:rPr>
                            <a:t>SL cho phát hiện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SL cho </a:t>
                          </a:r>
                          <a:endParaRPr lang="en-VN" sz="1000">
                            <a:effectLst/>
                          </a:endParaRPr>
                        </a:p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Phân lớp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139056551"/>
                      </a:ext>
                    </a:extLst>
                  </a:tr>
                  <a:tr h="1103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1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Bún cá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Bún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Cá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Tôm, rau răm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An Giang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147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91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87210397"/>
                      </a:ext>
                    </a:extLst>
                  </a:tr>
                  <a:tr h="2207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2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Hủ tiếu Mỹ Tho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Bủ tiếu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Thịt băm, thịt heo, gan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Trứng, tôm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Tiền Giang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195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46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901145126"/>
                      </a:ext>
                    </a:extLst>
                  </a:tr>
                  <a:tr h="2207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3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Bún nước lèo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Bún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Cá, tôm, thịt heo quay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Rau răm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Sóc Trăng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163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94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86093898"/>
                      </a:ext>
                    </a:extLst>
                  </a:tr>
                  <a:tr h="2207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4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vi-VN" sz="700">
                              <a:effectLst/>
                            </a:rPr>
                            <a:t>Cơm tấm Long Xuyên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Cơm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Sườn, bì, trứng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Dưa chua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An Giang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206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159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53707504"/>
                      </a:ext>
                    </a:extLst>
                  </a:tr>
                  <a:tr h="1103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5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Bún hải sản bề bề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Bún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Tôm tít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Tôm, mực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Vũng Tàu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215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144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505137709"/>
                      </a:ext>
                    </a:extLst>
                  </a:tr>
                  <a:tr h="1103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6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Bánh hỏi heo quay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Bánh hỏi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Thịt heo quay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 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Cần Thơ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140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81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935908843"/>
                      </a:ext>
                    </a:extLst>
                  </a:tr>
                  <a:tr h="1103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7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Cơm gà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Cơm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Thịt gà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Rau răm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Quảng Nam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190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132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399574574"/>
                      </a:ext>
                    </a:extLst>
                  </a:tr>
                  <a:tr h="1103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8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Cao lầu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Mì, thịt heo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Bánh đa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 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Quảng Nam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184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128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107922544"/>
                      </a:ext>
                    </a:extLst>
                  </a:tr>
                  <a:tr h="3311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9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Mì Quảng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Mì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Bánh đa, trứng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Thịt gà, thịt heo, cá, tôm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Quảng Nam, Đà Nẵng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165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117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89350632"/>
                      </a:ext>
                    </a:extLst>
                  </a:tr>
                  <a:tr h="2207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10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Bún bò Huế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Bún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Thịt bò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 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Thừa Thiên Huế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173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108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91711820"/>
                      </a:ext>
                    </a:extLst>
                  </a:tr>
                  <a:tr h="2207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11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Phở Hà Nội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Phở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Thịt bò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 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Hà Nội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257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141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889674047"/>
                      </a:ext>
                    </a:extLst>
                  </a:tr>
                  <a:tr h="2207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12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Bún mực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Bún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Mực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Tôm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Phú Yên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254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71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532364041"/>
                      </a:ext>
                    </a:extLst>
                  </a:tr>
                  <a:tr h="2207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13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Bún mọc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Bún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Viên mọc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Thịt heo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Hà Nội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150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65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08093044"/>
                      </a:ext>
                    </a:extLst>
                  </a:tr>
                  <a:tr h="3311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14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Bún đậu mắm tôm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Bún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Chả cốm, dồi sụn, đậu hũ, thịt heo, chả giò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 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Hà Nội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176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121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380783757"/>
                      </a:ext>
                    </a:extLst>
                  </a:tr>
                  <a:tr h="2207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15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650">
                              <a:effectLst/>
                            </a:rPr>
                            <a:t>Món khác </a:t>
                          </a:r>
                          <a:r>
                            <a:rPr lang="vi-VN" sz="400">
                              <a:effectLst/>
                            </a:rPr>
                            <a:t>(để lấy nguyên liệu)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 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 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vi-VN" sz="700">
                              <a:effectLst/>
                            </a:rPr>
                            <a:t> 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 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258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0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31490436"/>
                      </a:ext>
                    </a:extLst>
                  </a:tr>
                  <a:tr h="112339">
                    <a:tc gridSpan="6"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Tổng cộng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V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>
                              <a:effectLst/>
                            </a:rPr>
                            <a:t>2,873</a:t>
                          </a:r>
                          <a:endParaRPr lang="en-VN" sz="10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vi-VN" sz="700" dirty="0">
                              <a:effectLst/>
                            </a:rPr>
                            <a:t>1,498</a:t>
                          </a:r>
                          <a:endParaRPr lang="en-VN" sz="10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5069830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6FF85E3-C616-1436-FF03-7F70348F6049}"/>
              </a:ext>
            </a:extLst>
          </p:cNvPr>
          <p:cNvSpPr txBox="1"/>
          <p:nvPr/>
        </p:nvSpPr>
        <p:spPr>
          <a:xfrm>
            <a:off x="198370" y="4681007"/>
            <a:ext cx="24966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Huấn luyện: </a:t>
            </a:r>
            <a:r>
              <a:rPr lang="vi-VN" sz="1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70%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và </a:t>
            </a:r>
          </a:p>
          <a:p>
            <a:r>
              <a:rPr lang="vi-VN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K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iểm tra: </a:t>
            </a:r>
            <a:r>
              <a:rPr lang="vi-VN" sz="1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30%</a:t>
            </a:r>
            <a:r>
              <a:rPr lang="x-none" b="1" dirty="0">
                <a:effectLst/>
              </a:rPr>
              <a:t> </a:t>
            </a:r>
            <a:endParaRPr lang="x-none" b="1" dirty="0"/>
          </a:p>
        </p:txBody>
      </p:sp>
    </p:spTree>
    <p:extLst>
      <p:ext uri="{BB962C8B-B14F-4D97-AF65-F5344CB8AC3E}">
        <p14:creationId xmlns:p14="http://schemas.microsoft.com/office/powerpoint/2010/main" val="3873574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10577</TotalTime>
  <Words>986</Words>
  <Application>Microsoft Office PowerPoint</Application>
  <PresentationFormat>On-screen Show (4:3)</PresentationFormat>
  <Paragraphs>321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Aharoni</vt:lpstr>
      <vt:lpstr>Arial</vt:lpstr>
      <vt:lpstr>Calibri</vt:lpstr>
      <vt:lpstr>Calibri Light</vt:lpstr>
      <vt:lpstr>Cambria Math</vt:lpstr>
      <vt:lpstr>Times New Roman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TruongThanh</dc:creator>
  <cp:lastModifiedBy>DELL</cp:lastModifiedBy>
  <cp:revision>47</cp:revision>
  <dcterms:created xsi:type="dcterms:W3CDTF">2023-09-16T11:15:46Z</dcterms:created>
  <dcterms:modified xsi:type="dcterms:W3CDTF">2024-08-22T15:54:38Z</dcterms:modified>
</cp:coreProperties>
</file>